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tags/tag4.xml" ContentType="application/vnd.openxmlformats-officedocument.presentationml.tags+xml"/>
  <Override PartName="/ppt/notesSlides/notesSlide17.xml" ContentType="application/vnd.openxmlformats-officedocument.presentationml.notesSlide+xml"/>
  <Override PartName="/ppt/tags/tag5.xml" ContentType="application/vnd.openxmlformats-officedocument.presentationml.tags+xml"/>
  <Override PartName="/ppt/notesSlides/notesSlide18.xml" ContentType="application/vnd.openxmlformats-officedocument.presentationml.notesSlide+xml"/>
  <Override PartName="/ppt/tags/tag6.xml" ContentType="application/vnd.openxmlformats-officedocument.presentationml.tags+xml"/>
  <Override PartName="/ppt/notesSlides/notesSlide19.xml" ContentType="application/vnd.openxmlformats-officedocument.presentationml.notesSlide+xml"/>
  <Override PartName="/ppt/tags/tag7.xml" ContentType="application/vnd.openxmlformats-officedocument.presentationml.tags+xml"/>
  <Override PartName="/ppt/notesSlides/notesSlide20.xml" ContentType="application/vnd.openxmlformats-officedocument.presentationml.notesSlide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ppt/tags/tag9.xml" ContentType="application/vnd.openxmlformats-officedocument.presentationml.tags+xml"/>
  <Override PartName="/ppt/notesSlides/notesSlide22.xml" ContentType="application/vnd.openxmlformats-officedocument.presentationml.notesSlide+xml"/>
  <Override PartName="/ppt/tags/tag10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sldIdLst>
    <p:sldId id="256" r:id="rId2"/>
    <p:sldId id="273" r:id="rId3"/>
    <p:sldId id="258" r:id="rId4"/>
    <p:sldId id="259" r:id="rId5"/>
    <p:sldId id="260" r:id="rId6"/>
    <p:sldId id="287" r:id="rId7"/>
    <p:sldId id="262" r:id="rId8"/>
    <p:sldId id="263" r:id="rId9"/>
    <p:sldId id="264" r:id="rId10"/>
    <p:sldId id="265" r:id="rId11"/>
    <p:sldId id="285" r:id="rId12"/>
    <p:sldId id="286" r:id="rId13"/>
    <p:sldId id="266" r:id="rId14"/>
    <p:sldId id="267" r:id="rId15"/>
    <p:sldId id="274" r:id="rId16"/>
    <p:sldId id="269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71" r:id="rId28"/>
    <p:sldId id="272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rgbClr val="66FF66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rgbClr val="66FF66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rgbClr val="66FF66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rgbClr val="66FF66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rgbClr val="66FF66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rgbClr val="66FF66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rgbClr val="66FF66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rgbClr val="66FF66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rgbClr val="66FF66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4" autoAdjust="0"/>
    <p:restoredTop sz="94660"/>
  </p:normalViewPr>
  <p:slideViewPr>
    <p:cSldViewPr>
      <p:cViewPr varScale="1">
        <p:scale>
          <a:sx n="76" d="100"/>
          <a:sy n="76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87F3635-6A32-448F-97FC-922273E02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31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A8FD6-6B89-4BC4-8054-C4D74E02BBF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7D5E1F-B3DB-4C41-ADCE-B332411A4F6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0D162-CE5A-456A-830A-D710B10A32D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44D15A-372A-4FA6-9651-CEEA872D49D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821168-5FCD-4C0C-A41C-73F522A52F6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D47AB-20C6-4103-BF2C-ADD97C8F9669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A6F52E-839B-450C-9A01-BBB044A3C77F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A69BB2-0AF6-45EB-899D-E2F3DC5465D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5D7BC3-F256-4820-BF3A-19B389ADCC8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43A278-C4D5-4C9E-9C88-5ED71640353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2ACD19-D365-4F1F-9C8B-A36547D0880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7A42E9-7C2B-4CF4-A09A-8582F0B998A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95D21C-CE0F-4B01-9A1D-C4717A6F44B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D0FCFA-2B27-4219-B783-EE81E8C206E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tx1"/>
                </a:solidFill>
                <a:latin typeface="Garamond" pitchFamily="18" charset="0"/>
              </a:endParaRPr>
            </a:p>
          </p:txBody>
        </p:sp>
      </p:grpSp>
      <p:sp>
        <p:nvSpPr>
          <p:cNvPr id="71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074F-6590-4B34-989E-0D580848C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8DC22-48E2-4F70-A565-6CCF4BFDF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8D6DE-425F-424D-8187-92D6231A8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AEC50-0558-4435-B2B1-FECD6A5F8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6E812-3B24-4F59-9EB0-C7E3ED2F4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C25F-4F54-435E-9B65-430EA0A1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1BFC6-1241-4896-85F6-F8D5A695F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2581F-FCBA-4B58-9C9A-A00149325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C1F91-6004-4CAC-A9F5-47E5A474B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029BA-ED71-4830-ADFF-F48A94B0E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39F48-27F3-48A8-AB6A-58A12A732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DF73022-AC10-4132-BB25-D197CE2AB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  <p:sp>
            <p:nvSpPr>
              <p:cNvPr id="615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1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tx1"/>
                </a:solidFill>
                <a:latin typeface="Garamond" pitchFamily="18" charset="0"/>
              </a:endParaRPr>
            </a:p>
          </p:txBody>
        </p:sp>
      </p:grpSp>
      <p:sp>
        <p:nvSpPr>
          <p:cNvPr id="61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5" Type="http://schemas.openxmlformats.org/officeDocument/2006/relationships/slide" Target="slide18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wmf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4.wmf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5.wm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4.wmf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8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6.wm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genetics.utah.edu/content/begin/cells/insideacell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llsalive.com/cells/cell_model.ht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xismh.ca/images/kits/animal%20cell.jpg" TargetMode="External"/><Relationship Id="rId7" Type="http://schemas.openxmlformats.org/officeDocument/2006/relationships/hyperlink" Target="http://www.reliablepaper.com/v/vspfiles/photos/REC75352-2T.jp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ellowtang.org/images/structure_animal_ce_c_la_784.jpg" TargetMode="External"/><Relationship Id="rId5" Type="http://schemas.openxmlformats.org/officeDocument/2006/relationships/hyperlink" Target="http://www.yellowtang.org/images/structure_animal_ce_cu_la_784.jpg" TargetMode="External"/><Relationship Id="rId4" Type="http://schemas.openxmlformats.org/officeDocument/2006/relationships/hyperlink" Target="http://fc02.deviantart.net/fs36/f/2008/269/c/b/Edible_Cell_Project_by_MoistCake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66FF66"/>
                </a:solidFill>
                <a:latin typeface="Century Gothic" pitchFamily="34" charset="0"/>
              </a:rPr>
              <a:t>Cell Organelles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400800"/>
            <a:ext cx="6400800" cy="244475"/>
          </a:xfrm>
        </p:spPr>
        <p:txBody>
          <a:bodyPr/>
          <a:lstStyle/>
          <a:p>
            <a:pPr eaLnBrk="1" hangingPunct="1">
              <a:defRPr/>
            </a:pPr>
            <a:r>
              <a:rPr lang="en-US" sz="1400" b="1" dirty="0" smtClean="0">
                <a:latin typeface="Century Gothic" pitchFamily="34" charset="0"/>
              </a:rPr>
              <a:t>Edited from</a:t>
            </a:r>
            <a:r>
              <a:rPr lang="en-US" sz="1400" b="1" dirty="0" smtClean="0">
                <a:latin typeface="Century Gothic" pitchFamily="34" charset="0"/>
              </a:rPr>
              <a:t>: </a:t>
            </a:r>
            <a:r>
              <a:rPr lang="en-US" sz="1400" b="1" dirty="0" smtClean="0">
                <a:latin typeface="Century Gothic" pitchFamily="34" charset="0"/>
              </a:rPr>
              <a:t>Kristen O’Connor</a:t>
            </a:r>
          </a:p>
        </p:txBody>
      </p:sp>
      <p:pic>
        <p:nvPicPr>
          <p:cNvPr id="14339" name="Picture 5" descr="MCj041363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200400"/>
            <a:ext cx="252095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2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66FF66"/>
                </a:solidFill>
                <a:latin typeface="Century Gothic" pitchFamily="34" charset="0"/>
              </a:rPr>
              <a:t>Golgi Apparatus </a:t>
            </a:r>
            <a:br>
              <a:rPr lang="en-US" dirty="0" smtClean="0">
                <a:solidFill>
                  <a:srgbClr val="66FF66"/>
                </a:solidFill>
                <a:latin typeface="Century Gothic" pitchFamily="34" charset="0"/>
              </a:rPr>
            </a:br>
            <a:r>
              <a:rPr lang="en-US" dirty="0" smtClean="0">
                <a:solidFill>
                  <a:srgbClr val="66FF66"/>
                </a:solidFill>
                <a:latin typeface="Century Gothic" pitchFamily="34" charset="0"/>
              </a:rPr>
              <a:t>(Complex or Body)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66FF66"/>
                </a:solidFill>
                <a:latin typeface="Century Gothic" pitchFamily="34" charset="0"/>
              </a:rPr>
              <a:t>Packages, stores, </a:t>
            </a:r>
            <a:r>
              <a:rPr lang="en-US" dirty="0" smtClean="0">
                <a:latin typeface="Century Gothic" pitchFamily="34" charset="0"/>
              </a:rPr>
              <a:t>and </a:t>
            </a:r>
            <a:r>
              <a:rPr lang="en-US" b="1" dirty="0" smtClean="0">
                <a:solidFill>
                  <a:srgbClr val="66FF66"/>
                </a:solidFill>
                <a:latin typeface="Century Gothic" pitchFamily="34" charset="0"/>
              </a:rPr>
              <a:t>secretes</a:t>
            </a:r>
            <a:r>
              <a:rPr lang="en-US" dirty="0" smtClean="0">
                <a:latin typeface="Century Gothic" pitchFamily="34" charset="0"/>
              </a:rPr>
              <a:t> energy for the cell </a:t>
            </a:r>
          </a:p>
          <a:p>
            <a:pPr eaLnBrk="1" hangingPunct="1">
              <a:defRPr/>
            </a:pPr>
            <a:r>
              <a:rPr lang="en-US" dirty="0" smtClean="0">
                <a:latin typeface="Century Gothic" pitchFamily="34" charset="0"/>
              </a:rPr>
              <a:t>Think of the cafeteria workers who bring cafeteria food into the school, then pack and store it in the kitchen for later use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496951"/>
            <a:ext cx="26447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 bwMode="auto">
          <a:xfrm>
            <a:off x="2754312" y="5410200"/>
            <a:ext cx="152400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cxnSp>
      <p:pic>
        <p:nvPicPr>
          <p:cNvPr id="30725" name="Picture 10" descr="MCj023298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11888">
            <a:off x="3512503" y="4736990"/>
            <a:ext cx="18478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3" descr="MCj029582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953000"/>
            <a:ext cx="1524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3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33"/>
                </a:solidFill>
                <a:latin typeface="Century Gothic" pitchFamily="34" charset="0"/>
              </a:rPr>
              <a:t>Vesicle</a:t>
            </a:r>
            <a:endParaRPr lang="en-US" dirty="0">
              <a:solidFill>
                <a:srgbClr val="33CC33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Bubble that forms from the Golgi Complex’s membrane.</a:t>
            </a:r>
          </a:p>
          <a:p>
            <a:r>
              <a:rPr lang="en-US" dirty="0" smtClean="0">
                <a:latin typeface="Century Gothic" pitchFamily="34" charset="0"/>
              </a:rPr>
              <a:t>It surrounds material to be moved into or out of a cell. </a:t>
            </a:r>
          </a:p>
          <a:p>
            <a:r>
              <a:rPr lang="en-US" dirty="0" smtClean="0">
                <a:latin typeface="Century Gothic" pitchFamily="34" charset="0"/>
              </a:rPr>
              <a:t>All Eukaryotes have vesicles. </a:t>
            </a:r>
          </a:p>
          <a:p>
            <a:r>
              <a:rPr lang="en-US" dirty="0" smtClean="0">
                <a:latin typeface="Century Gothic" pitchFamily="34" charset="0"/>
              </a:rPr>
              <a:t>Think of a FedEx truck. 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572000"/>
            <a:ext cx="264477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 bwMode="auto">
          <a:xfrm>
            <a:off x="4648200" y="5580856"/>
            <a:ext cx="152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1290154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33"/>
                </a:solidFill>
                <a:latin typeface="Century Gothic" pitchFamily="34" charset="0"/>
              </a:rPr>
              <a:t>Vacuole</a:t>
            </a:r>
            <a:endParaRPr lang="en-US" dirty="0">
              <a:solidFill>
                <a:srgbClr val="33CC33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A type of  vesicle</a:t>
            </a:r>
          </a:p>
          <a:p>
            <a:r>
              <a:rPr lang="en-US" dirty="0" smtClean="0">
                <a:latin typeface="Century Gothic" pitchFamily="34" charset="0"/>
              </a:rPr>
              <a:t>Stores digestive enzymes and aids in digestion</a:t>
            </a:r>
          </a:p>
          <a:p>
            <a:r>
              <a:rPr lang="en-US" dirty="0" smtClean="0">
                <a:latin typeface="Century Gothic" pitchFamily="34" charset="0"/>
              </a:rPr>
              <a:t>Large central </a:t>
            </a:r>
            <a:r>
              <a:rPr lang="en-US" dirty="0">
                <a:latin typeface="Century Gothic" pitchFamily="34" charset="0"/>
              </a:rPr>
              <a:t>v</a:t>
            </a:r>
            <a:r>
              <a:rPr lang="en-US" dirty="0" smtClean="0">
                <a:latin typeface="Century Gothic" pitchFamily="34" charset="0"/>
              </a:rPr>
              <a:t>acuole in plant cells stores water and other liquids.</a:t>
            </a:r>
          </a:p>
          <a:p>
            <a:r>
              <a:rPr lang="en-US" dirty="0" smtClean="0">
                <a:latin typeface="Century Gothic" pitchFamily="34" charset="0"/>
              </a:rPr>
              <a:t>Think of a swimming pool.  </a:t>
            </a:r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948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66FF66"/>
                </a:solidFill>
                <a:latin typeface="Century Gothic" pitchFamily="34" charset="0"/>
              </a:rPr>
              <a:t>Mitochondria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000" dirty="0" smtClean="0">
                <a:latin typeface="Century Gothic" pitchFamily="34" charset="0"/>
              </a:rPr>
              <a:t>Breaks </a:t>
            </a:r>
            <a:r>
              <a:rPr lang="en-US" sz="3000" dirty="0" smtClean="0">
                <a:latin typeface="Century Gothic" pitchFamily="34" charset="0"/>
              </a:rPr>
              <a:t>down food and </a:t>
            </a:r>
            <a:r>
              <a:rPr lang="en-US" sz="3000" dirty="0" smtClean="0">
                <a:latin typeface="Century Gothic" pitchFamily="34" charset="0"/>
              </a:rPr>
              <a:t>releases </a:t>
            </a:r>
            <a:r>
              <a:rPr lang="en-US" sz="3000" dirty="0" smtClean="0">
                <a:latin typeface="Century Gothic" pitchFamily="34" charset="0"/>
              </a:rPr>
              <a:t>energy to cell – the “</a:t>
            </a:r>
            <a:r>
              <a:rPr lang="en-US" sz="3000" b="1" dirty="0" smtClean="0">
                <a:solidFill>
                  <a:srgbClr val="66FF66"/>
                </a:solidFill>
                <a:latin typeface="Century Gothic" pitchFamily="34" charset="0"/>
              </a:rPr>
              <a:t>Powerhouse</a:t>
            </a:r>
            <a:r>
              <a:rPr lang="en-US" sz="3000" dirty="0" smtClean="0">
                <a:latin typeface="Century Gothic" pitchFamily="34" charset="0"/>
              </a:rPr>
              <a:t>” of the cell</a:t>
            </a:r>
          </a:p>
          <a:p>
            <a:pPr eaLnBrk="1" hangingPunct="1">
              <a:defRPr/>
            </a:pPr>
            <a:r>
              <a:rPr lang="en-US" sz="3000" dirty="0" smtClean="0">
                <a:latin typeface="Century Gothic" pitchFamily="34" charset="0"/>
              </a:rPr>
              <a:t>Think of lunch time at school – food is taken out of packages, cooked, and then provided to students and teachers to power them for the rest of the day</a:t>
            </a: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5625" y="4648200"/>
            <a:ext cx="264477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 bwMode="auto">
          <a:xfrm>
            <a:off x="2971800" y="5334000"/>
            <a:ext cx="152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cxnSp>
      <p:pic>
        <p:nvPicPr>
          <p:cNvPr id="32773" name="Picture 6" descr="MCj044173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52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7" descr="MCj0441735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52400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0" descr="MCFD02177_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4724400"/>
            <a:ext cx="13716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1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66FF66"/>
                </a:solidFill>
                <a:latin typeface="Century Gothic" pitchFamily="34" charset="0"/>
              </a:rPr>
              <a:t>Lysosomes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entury Gothic" pitchFamily="34" charset="0"/>
              </a:rPr>
              <a:t>Vesicles that digest and clean up the cell waste products (</a:t>
            </a:r>
            <a:r>
              <a:rPr lang="en-US" b="1" u="sng" dirty="0" smtClean="0">
                <a:solidFill>
                  <a:srgbClr val="66FF66"/>
                </a:solidFill>
                <a:latin typeface="Century Gothic" pitchFamily="34" charset="0"/>
              </a:rPr>
              <a:t>Ly</a:t>
            </a:r>
            <a:r>
              <a:rPr lang="en-US" b="1" dirty="0" smtClean="0">
                <a:solidFill>
                  <a:srgbClr val="66FF66"/>
                </a:solidFill>
                <a:latin typeface="Century Gothic" pitchFamily="34" charset="0"/>
              </a:rPr>
              <a:t>sosomes clean just like </a:t>
            </a:r>
            <a:r>
              <a:rPr lang="en-US" b="1" u="sng" dirty="0" smtClean="0">
                <a:solidFill>
                  <a:srgbClr val="66FF66"/>
                </a:solidFill>
                <a:latin typeface="Century Gothic" pitchFamily="34" charset="0"/>
              </a:rPr>
              <a:t>Ly</a:t>
            </a:r>
            <a:r>
              <a:rPr lang="en-US" b="1" dirty="0" smtClean="0">
                <a:solidFill>
                  <a:srgbClr val="66FF66"/>
                </a:solidFill>
                <a:latin typeface="Century Gothic" pitchFamily="34" charset="0"/>
              </a:rPr>
              <a:t>sol!</a:t>
            </a:r>
            <a:r>
              <a:rPr lang="en-US" dirty="0" smtClean="0">
                <a:latin typeface="Century Gothic" pitchFamily="34" charset="0"/>
              </a:rPr>
              <a:t>)</a:t>
            </a:r>
          </a:p>
          <a:p>
            <a:pPr eaLnBrk="1" hangingPunct="1">
              <a:defRPr/>
            </a:pPr>
            <a:r>
              <a:rPr lang="en-US" dirty="0" smtClean="0">
                <a:latin typeface="Century Gothic" pitchFamily="34" charset="0"/>
              </a:rPr>
              <a:t>Think of the custodial workers  who clean up any waste in the school at the end of the day</a:t>
            </a: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0016" y="4724400"/>
            <a:ext cx="264477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3505200" y="5421682"/>
            <a:ext cx="152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cxnSp>
      <p:pic>
        <p:nvPicPr>
          <p:cNvPr id="34821" name="Picture 13" descr="REC75352-2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6750" y="4895056"/>
            <a:ext cx="15684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28663" y="579438"/>
            <a:ext cx="7729537" cy="5745162"/>
          </a:xfrm>
        </p:spPr>
      </p:pic>
    </p:spTree>
  </p:cSld>
  <p:clrMapOvr>
    <a:masterClrMapping/>
  </p:clrMapOvr>
  <p:transition advTm="40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smtClean="0">
                <a:solidFill>
                  <a:srgbClr val="66FF66"/>
                </a:solidFill>
                <a:latin typeface="Century Gothic" pitchFamily="34" charset="0"/>
              </a:rPr>
              <a:t>Any questions?</a:t>
            </a:r>
          </a:p>
        </p:txBody>
      </p:sp>
      <p:pic>
        <p:nvPicPr>
          <p:cNvPr id="38914" name="Picture 5" descr="MCj043156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93169">
            <a:off x="6705600" y="44196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7" descr="MCj043156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67405">
            <a:off x="3509963" y="3124200"/>
            <a:ext cx="2362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8" descr="MCj043156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78360">
            <a:off x="152400" y="4343400"/>
            <a:ext cx="2362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5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66FF66"/>
                </a:solidFill>
                <a:latin typeface="Century Gothic" pitchFamily="34" charset="0"/>
              </a:rPr>
              <a:t>Question One: Did we look at a plant or animal cell today?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4" name="TextBox 3">
            <a:hlinkClick r:id="" action="ppaction://noaction">
              <a:snd r:embed="rId4" name="bomb.wav"/>
            </a:hlinkClick>
          </p:cNvPr>
          <p:cNvSpPr txBox="1">
            <a:spLocks noChangeArrowheads="1"/>
          </p:cNvSpPr>
          <p:nvPr/>
        </p:nvSpPr>
        <p:spPr bwMode="auto">
          <a:xfrm>
            <a:off x="3048000" y="2895600"/>
            <a:ext cx="472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A) </a:t>
            </a:r>
            <a:r>
              <a:rPr lang="en-US">
                <a:hlinkClick r:id="" action="ppaction://noaction">
                  <a:snd r:embed="rId4" name="bomb.wav"/>
                </a:hlinkClick>
              </a:rPr>
              <a:t>Plant</a:t>
            </a:r>
            <a:endParaRPr lang="en-US"/>
          </a:p>
        </p:txBody>
      </p:sp>
      <p:sp>
        <p:nvSpPr>
          <p:cNvPr id="5" name="Text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048000" y="3733800"/>
            <a:ext cx="472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B) </a:t>
            </a:r>
            <a:r>
              <a:rPr lang="en-US">
                <a:solidFill>
                  <a:schemeClr val="tx1"/>
                </a:solidFill>
                <a:hlinkClick r:id="" action="ppaction://noaction">
                  <a:snd r:embed="rId6" name="chimes.wav"/>
                </a:hlinkClick>
              </a:rPr>
              <a:t>Animal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40964" name="Picture 2" descr="C:\Documents and Settings\ecamper\Local Settings\Temporary Internet Files\Content.IE5\0PWTYB03\MCNA00023_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1905000"/>
            <a:ext cx="17938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 descr="C:\Documents and Settings\ecamper\Local Settings\Temporary Internet Files\Content.IE5\0PWTYB03\MCj0330699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4572000"/>
            <a:ext cx="1906588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094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66FF66"/>
                </a:solidFill>
                <a:latin typeface="Century Gothic" pitchFamily="34" charset="0"/>
              </a:rPr>
              <a:t>Question Two: What is an organelle?</a:t>
            </a:r>
            <a:br>
              <a:rPr lang="en-US" smtClean="0">
                <a:solidFill>
                  <a:srgbClr val="66FF66"/>
                </a:solidFill>
                <a:latin typeface="Century Gothic" pitchFamily="34" charset="0"/>
              </a:rPr>
            </a:br>
            <a:endParaRPr lang="en-US" smtClean="0">
              <a:solidFill>
                <a:srgbClr val="66FF66"/>
              </a:solidFill>
              <a:latin typeface="Century Gothic" pitchFamily="34" charset="0"/>
            </a:endParaRPr>
          </a:p>
        </p:txBody>
      </p:sp>
      <p:sp>
        <p:nvSpPr>
          <p:cNvPr id="43010" name="TextBox 9"/>
          <p:cNvSpPr txBox="1">
            <a:spLocks noChangeArrowheads="1"/>
          </p:cNvSpPr>
          <p:nvPr/>
        </p:nvSpPr>
        <p:spPr bwMode="auto">
          <a:xfrm>
            <a:off x="609600" y="2057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A) </a:t>
            </a:r>
            <a:r>
              <a:rPr lang="en-US" sz="3200">
                <a:solidFill>
                  <a:schemeClr val="tx1"/>
                </a:solidFill>
                <a:hlinkClick r:id="" action="ppaction://noaction">
                  <a:snd r:embed="rId3" name="bomb.wav"/>
                </a:hlinkClick>
              </a:rPr>
              <a:t>The part of the cell that stores, packages, and secretes energy</a:t>
            </a:r>
            <a:r>
              <a:rPr lang="en-US" sz="3200">
                <a:solidFill>
                  <a:schemeClr val="tx1"/>
                </a:solidFill>
                <a:latin typeface="Garamond" pitchFamily="18" charset="0"/>
                <a:hlinkClick r:id="" action="ppaction://noaction">
                  <a:snd r:embed="rId3" name="bomb.wav"/>
                </a:hlinkClick>
              </a:rPr>
              <a:t> </a:t>
            </a:r>
            <a:endParaRPr lang="en-US" sz="320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3011" name="TextBox 11"/>
          <p:cNvSpPr txBox="1">
            <a:spLocks noChangeArrowheads="1"/>
          </p:cNvSpPr>
          <p:nvPr/>
        </p:nvSpPr>
        <p:spPr bwMode="auto">
          <a:xfrm>
            <a:off x="609600" y="4484688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C) </a:t>
            </a:r>
            <a:r>
              <a:rPr lang="en-US" sz="3200">
                <a:solidFill>
                  <a:schemeClr val="tx1"/>
                </a:solidFill>
                <a:hlinkClick r:id="" action="ppaction://noaction">
                  <a:snd r:embed="rId3" name="bomb.wav"/>
                </a:hlinkClick>
              </a:rPr>
              <a:t>A small organ inside the body, like one of your kidneys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3012" name="TextBox 12"/>
          <p:cNvSpPr txBox="1">
            <a:spLocks noChangeArrowheads="1"/>
          </p:cNvSpPr>
          <p:nvPr/>
        </p:nvSpPr>
        <p:spPr bwMode="auto">
          <a:xfrm>
            <a:off x="609600" y="32766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B) </a:t>
            </a:r>
            <a:r>
              <a:rPr lang="en-US" sz="3200">
                <a:solidFill>
                  <a:schemeClr val="tx1"/>
                </a:solidFill>
                <a:hlinkClick r:id="" action="ppaction://noaction">
                  <a:snd r:embed="rId4" name="chimes.wav"/>
                </a:hlinkClick>
              </a:rPr>
              <a:t>A part of a cell that performs a specific function</a:t>
            </a:r>
            <a:endParaRPr lang="en-US" sz="3200">
              <a:solidFill>
                <a:schemeClr val="tx1"/>
              </a:solidFill>
            </a:endParaRPr>
          </a:p>
        </p:txBody>
      </p:sp>
      <p:pic>
        <p:nvPicPr>
          <p:cNvPr id="43013" name="Picture 2" descr="C:\Documents and Settings\ecamper\Local Settings\Temporary Internet Files\Content.IE5\0XM5YBED\MCj0441902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4832350"/>
            <a:ext cx="152082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37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399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66FF66"/>
                </a:solidFill>
                <a:latin typeface="Century Gothic" pitchFamily="34" charset="0"/>
              </a:rPr>
              <a:t>Question Three: Which organelle is the highway of the cell?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45058" name="TextBox 9"/>
          <p:cNvSpPr txBox="1">
            <a:spLocks noChangeArrowheads="1"/>
          </p:cNvSpPr>
          <p:nvPr/>
        </p:nvSpPr>
        <p:spPr bwMode="auto">
          <a:xfrm>
            <a:off x="609600" y="22098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A) </a:t>
            </a:r>
            <a:r>
              <a:rPr lang="en-US" sz="3200">
                <a:solidFill>
                  <a:schemeClr val="tx1"/>
                </a:solidFill>
                <a:hlinkClick r:id="" action="ppaction://noaction">
                  <a:snd r:embed="rId4" name="bomb.wav"/>
                </a:hlinkClick>
              </a:rPr>
              <a:t>Mitochondria</a:t>
            </a:r>
            <a:endParaRPr lang="en-US" sz="320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5059" name="TextBox 9"/>
          <p:cNvSpPr txBox="1">
            <a:spLocks noChangeArrowheads="1"/>
          </p:cNvSpPr>
          <p:nvPr/>
        </p:nvSpPr>
        <p:spPr bwMode="auto">
          <a:xfrm>
            <a:off x="609600" y="30480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B) </a:t>
            </a:r>
            <a:r>
              <a:rPr lang="en-US" sz="3200">
                <a:solidFill>
                  <a:schemeClr val="tx1"/>
                </a:solidFill>
                <a:hlinkClick r:id="" action="ppaction://noaction">
                  <a:snd r:embed="rId4" name="bomb.wav"/>
                </a:hlinkClick>
              </a:rPr>
              <a:t>Nucleus</a:t>
            </a:r>
            <a:r>
              <a:rPr lang="en-US" sz="3200">
                <a:solidFill>
                  <a:schemeClr val="tx1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45060" name="TextBox 9"/>
          <p:cNvSpPr txBox="1">
            <a:spLocks noChangeArrowheads="1"/>
          </p:cNvSpPr>
          <p:nvPr/>
        </p:nvSpPr>
        <p:spPr bwMode="auto">
          <a:xfrm>
            <a:off x="533400" y="38862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C) </a:t>
            </a:r>
            <a:r>
              <a:rPr lang="en-US" sz="3200">
                <a:solidFill>
                  <a:schemeClr val="tx1"/>
                </a:solidFill>
                <a:hlinkClick r:id="" action="ppaction://noaction">
                  <a:snd r:embed="rId5" name="chimes.wav"/>
                </a:hlinkClick>
              </a:rPr>
              <a:t>Endoplasmic Reticulum (E.R.)</a:t>
            </a:r>
            <a:r>
              <a:rPr lang="en-US" sz="3200">
                <a:solidFill>
                  <a:schemeClr val="tx1"/>
                </a:solidFill>
                <a:latin typeface="Garamond" pitchFamily="18" charset="0"/>
                <a:hlinkClick r:id="" action="ppaction://noaction">
                  <a:snd r:embed="rId5" name="chimes.wav"/>
                </a:hlinkClick>
              </a:rPr>
              <a:t> </a:t>
            </a:r>
            <a:endParaRPr lang="en-US" sz="320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58378" name="Picture 10" descr="MCj044035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4613275"/>
            <a:ext cx="34290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66FF66"/>
                </a:solidFill>
                <a:latin typeface="Century Gothic" pitchFamily="34" charset="0"/>
              </a:rPr>
              <a:t>A Taste of What is to Follow... </a:t>
            </a:r>
            <a:r>
              <a:rPr lang="en-US" sz="4000" smtClean="0">
                <a:solidFill>
                  <a:srgbClr val="66FF66"/>
                </a:solidFill>
                <a:latin typeface="Century Gothic" pitchFamily="34" charset="0"/>
                <a:sym typeface="Wingdings" pitchFamily="2" charset="2"/>
              </a:rPr>
              <a:t></a:t>
            </a:r>
            <a:endParaRPr lang="en-US" sz="4000" smtClean="0">
              <a:solidFill>
                <a:srgbClr val="66FF66"/>
              </a:solidFill>
              <a:latin typeface="Century Gothic" pitchFamily="34" charset="0"/>
            </a:endParaRPr>
          </a:p>
        </p:txBody>
      </p:sp>
      <p:pic>
        <p:nvPicPr>
          <p:cNvPr id="16386" name="Picture 7" descr="Edible_Cell_Project_by_MoistCa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304925"/>
            <a:ext cx="34194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1828800" y="62484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0" y="5943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>
                <a:solidFill>
                  <a:schemeClr val="tx1"/>
                </a:solidFill>
              </a:rPr>
              <a:t>Ponder This!: How is a cell like a school?</a:t>
            </a:r>
          </a:p>
        </p:txBody>
      </p:sp>
      <p:pic>
        <p:nvPicPr>
          <p:cNvPr id="16389" name="Picture 7" descr="MCj041243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871353">
            <a:off x="304800" y="2971800"/>
            <a:ext cx="182880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MCj0413470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89847">
            <a:off x="6934200" y="2667000"/>
            <a:ext cx="1965325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12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399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66FF66"/>
                </a:solidFill>
                <a:latin typeface="Century Gothic" pitchFamily="34" charset="0"/>
              </a:rPr>
              <a:t>Question Four: What is the cell membrane’s function?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47106" name="TextBox 9"/>
          <p:cNvSpPr txBox="1">
            <a:spLocks noChangeArrowheads="1"/>
          </p:cNvSpPr>
          <p:nvPr/>
        </p:nvSpPr>
        <p:spPr bwMode="auto">
          <a:xfrm>
            <a:off x="609600" y="22098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A) </a:t>
            </a:r>
            <a:r>
              <a:rPr lang="en-US" sz="3200">
                <a:solidFill>
                  <a:schemeClr val="tx1"/>
                </a:solidFill>
                <a:hlinkClick r:id="" action="ppaction://noaction">
                  <a:snd r:embed="rId4" name="chimes.wav"/>
                </a:hlinkClick>
              </a:rPr>
              <a:t>Allows materials to enter/exit cell</a:t>
            </a:r>
            <a:endParaRPr lang="en-US" sz="320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7107" name="TextBox 9"/>
          <p:cNvSpPr txBox="1">
            <a:spLocks noChangeArrowheads="1"/>
          </p:cNvSpPr>
          <p:nvPr/>
        </p:nvSpPr>
        <p:spPr bwMode="auto">
          <a:xfrm>
            <a:off x="609600" y="30480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B) </a:t>
            </a:r>
            <a:r>
              <a:rPr lang="en-US" sz="3200">
                <a:solidFill>
                  <a:schemeClr val="tx1"/>
                </a:solidFill>
                <a:hlinkClick r:id="" action="ppaction://noaction">
                  <a:snd r:embed="rId5" name="bomb.wav"/>
                </a:hlinkClick>
              </a:rPr>
              <a:t>Contains the DNA</a:t>
            </a:r>
            <a:endParaRPr lang="en-US" sz="320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7108" name="TextBox 9"/>
          <p:cNvSpPr txBox="1">
            <a:spLocks noChangeArrowheads="1"/>
          </p:cNvSpPr>
          <p:nvPr/>
        </p:nvSpPr>
        <p:spPr bwMode="auto">
          <a:xfrm>
            <a:off x="533400" y="38862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C) </a:t>
            </a:r>
            <a:r>
              <a:rPr lang="en-US" sz="3200">
                <a:solidFill>
                  <a:schemeClr val="tx1"/>
                </a:solidFill>
                <a:hlinkClick r:id="" action="ppaction://noaction">
                  <a:snd r:embed="rId5" name="bomb.wav"/>
                </a:hlinkClick>
              </a:rPr>
              <a:t>Cleans up cell waste</a:t>
            </a:r>
            <a:endParaRPr lang="en-US" sz="320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47109" name="Picture 7" descr="MCj0441523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8844">
            <a:off x="5859463" y="4060825"/>
            <a:ext cx="251460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094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399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66FF66"/>
                </a:solidFill>
                <a:latin typeface="Century Gothic" pitchFamily="34" charset="0"/>
              </a:rPr>
              <a:t>Question Five: Which organelle is the “powerhouse”?</a:t>
            </a:r>
            <a:endParaRPr lang="en-US" sz="4000" smtClean="0"/>
          </a:p>
        </p:txBody>
      </p:sp>
      <p:sp>
        <p:nvSpPr>
          <p:cNvPr id="49154" name="TextBox 9"/>
          <p:cNvSpPr txBox="1">
            <a:spLocks noChangeArrowheads="1"/>
          </p:cNvSpPr>
          <p:nvPr/>
        </p:nvSpPr>
        <p:spPr bwMode="auto">
          <a:xfrm>
            <a:off x="609600" y="22098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A) </a:t>
            </a:r>
            <a:r>
              <a:rPr lang="en-US" sz="3200">
                <a:solidFill>
                  <a:schemeClr val="tx1"/>
                </a:solidFill>
                <a:hlinkClick r:id="" action="ppaction://noaction">
                  <a:snd r:embed="rId4" name="bomb.wav"/>
                </a:hlinkClick>
              </a:rPr>
              <a:t>Lysosomes</a:t>
            </a:r>
            <a:endParaRPr lang="en-US" sz="320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9155" name="TextBox 9"/>
          <p:cNvSpPr txBox="1">
            <a:spLocks noChangeArrowheads="1"/>
          </p:cNvSpPr>
          <p:nvPr/>
        </p:nvSpPr>
        <p:spPr bwMode="auto">
          <a:xfrm>
            <a:off x="609600" y="30480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B) </a:t>
            </a:r>
            <a:r>
              <a:rPr lang="en-US" sz="3200">
                <a:solidFill>
                  <a:schemeClr val="tx1"/>
                </a:solidFill>
                <a:hlinkClick r:id="" action="ppaction://noaction">
                  <a:snd r:embed="rId5" name="chimes.wav"/>
                </a:hlinkClick>
              </a:rPr>
              <a:t>Mitochondria</a:t>
            </a:r>
            <a:endParaRPr lang="en-US" sz="320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9156" name="TextBox 9"/>
          <p:cNvSpPr txBox="1">
            <a:spLocks noChangeArrowheads="1"/>
          </p:cNvSpPr>
          <p:nvPr/>
        </p:nvSpPr>
        <p:spPr bwMode="auto">
          <a:xfrm>
            <a:off x="533400" y="38862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C) </a:t>
            </a:r>
            <a:r>
              <a:rPr lang="en-US" sz="3200">
                <a:solidFill>
                  <a:schemeClr val="tx1"/>
                </a:solidFill>
                <a:hlinkClick r:id="" action="ppaction://noaction">
                  <a:snd r:embed="rId4" name="bomb.wav"/>
                </a:hlinkClick>
              </a:rPr>
              <a:t>Golgi Apparatus</a:t>
            </a:r>
            <a:endParaRPr lang="en-US" sz="320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49157" name="Picture 7" descr="MCj0441735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20574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094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399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66FF66"/>
                </a:solidFill>
                <a:latin typeface="Century Gothic" pitchFamily="34" charset="0"/>
              </a:rPr>
              <a:t>Question Six: The nucleus contains _____, which makes you who you are genetically</a:t>
            </a:r>
            <a:endParaRPr lang="en-US" sz="4000" smtClean="0"/>
          </a:p>
        </p:txBody>
      </p:sp>
      <p:sp>
        <p:nvSpPr>
          <p:cNvPr id="51202" name="TextBox 9"/>
          <p:cNvSpPr txBox="1">
            <a:spLocks noChangeArrowheads="1"/>
          </p:cNvSpPr>
          <p:nvPr/>
        </p:nvSpPr>
        <p:spPr bwMode="auto">
          <a:xfrm>
            <a:off x="609600" y="2925763"/>
            <a:ext cx="8001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A) </a:t>
            </a:r>
            <a:r>
              <a:rPr lang="en-US" sz="3200">
                <a:solidFill>
                  <a:schemeClr val="tx1"/>
                </a:solidFill>
                <a:hlinkClick r:id="" action="ppaction://noaction">
                  <a:snd r:embed="rId4" name="bomb.wav"/>
                </a:hlinkClick>
              </a:rPr>
              <a:t>Ribosomes</a:t>
            </a:r>
            <a:endParaRPr lang="en-US" sz="320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1203" name="TextBox 9"/>
          <p:cNvSpPr txBox="1">
            <a:spLocks noChangeArrowheads="1"/>
          </p:cNvSpPr>
          <p:nvPr/>
        </p:nvSpPr>
        <p:spPr bwMode="auto">
          <a:xfrm>
            <a:off x="609600" y="3763963"/>
            <a:ext cx="8001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B) </a:t>
            </a:r>
            <a:r>
              <a:rPr lang="en-US" sz="3200">
                <a:solidFill>
                  <a:schemeClr val="tx1"/>
                </a:solidFill>
                <a:hlinkClick r:id="" action="ppaction://noaction">
                  <a:snd r:embed="rId4" name="bomb.wav"/>
                </a:hlinkClick>
              </a:rPr>
              <a:t>Lysosomes</a:t>
            </a:r>
            <a:endParaRPr lang="en-US" sz="320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1204" name="TextBox 9"/>
          <p:cNvSpPr txBox="1">
            <a:spLocks noChangeArrowheads="1"/>
          </p:cNvSpPr>
          <p:nvPr/>
        </p:nvSpPr>
        <p:spPr bwMode="auto">
          <a:xfrm>
            <a:off x="533400" y="4602163"/>
            <a:ext cx="8001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C) </a:t>
            </a:r>
            <a:r>
              <a:rPr lang="en-US" sz="3200">
                <a:solidFill>
                  <a:schemeClr val="tx1"/>
                </a:solidFill>
                <a:hlinkClick r:id="" action="ppaction://noaction">
                  <a:snd r:embed="rId5" name="chimes.wav"/>
                </a:hlinkClick>
              </a:rPr>
              <a:t>DNA</a:t>
            </a:r>
            <a:endParaRPr lang="en-US" sz="320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51205" name="Picture 8" descr="MCj039819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2819400"/>
            <a:ext cx="2409825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094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399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66FF66"/>
                </a:solidFill>
                <a:latin typeface="Century Gothic" pitchFamily="34" charset="0"/>
              </a:rPr>
              <a:t>Question Seven: What is the function of the Golgi Apparatus?</a:t>
            </a:r>
            <a:endParaRPr lang="en-US" sz="4000" smtClean="0"/>
          </a:p>
        </p:txBody>
      </p:sp>
      <p:sp>
        <p:nvSpPr>
          <p:cNvPr id="53250" name="TextBox 9"/>
          <p:cNvSpPr txBox="1">
            <a:spLocks noChangeArrowheads="1"/>
          </p:cNvSpPr>
          <p:nvPr/>
        </p:nvSpPr>
        <p:spPr bwMode="auto">
          <a:xfrm>
            <a:off x="609600" y="22098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A) </a:t>
            </a:r>
            <a:r>
              <a:rPr lang="en-US" sz="3200">
                <a:solidFill>
                  <a:schemeClr val="tx1"/>
                </a:solidFill>
                <a:hlinkClick r:id="" action="ppaction://noaction">
                  <a:snd r:embed="rId4" name="chimes.wav"/>
                </a:hlinkClick>
              </a:rPr>
              <a:t>Packages, stores, and secretes energy</a:t>
            </a:r>
            <a:endParaRPr lang="en-US" sz="320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3251" name="TextBox 9"/>
          <p:cNvSpPr txBox="1">
            <a:spLocks noChangeArrowheads="1"/>
          </p:cNvSpPr>
          <p:nvPr/>
        </p:nvSpPr>
        <p:spPr bwMode="auto">
          <a:xfrm>
            <a:off x="609600" y="3230563"/>
            <a:ext cx="8001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B) </a:t>
            </a:r>
            <a:r>
              <a:rPr lang="en-US" sz="3200">
                <a:solidFill>
                  <a:schemeClr val="tx1"/>
                </a:solidFill>
                <a:hlinkClick r:id="" action="ppaction://noaction">
                  <a:snd r:embed="rId5" name="bomb.wav"/>
                </a:hlinkClick>
              </a:rPr>
              <a:t>Controls basic cell processes</a:t>
            </a:r>
            <a:endParaRPr lang="en-US" sz="320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3252" name="TextBox 9"/>
          <p:cNvSpPr txBox="1">
            <a:spLocks noChangeArrowheads="1"/>
          </p:cNvSpPr>
          <p:nvPr/>
        </p:nvSpPr>
        <p:spPr bwMode="auto">
          <a:xfrm>
            <a:off x="533400" y="38862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C) </a:t>
            </a:r>
            <a:r>
              <a:rPr lang="en-US" sz="3200">
                <a:solidFill>
                  <a:schemeClr val="tx1"/>
                </a:solidFill>
                <a:hlinkClick r:id="" action="ppaction://noaction">
                  <a:snd r:embed="rId5" name="bomb.wav"/>
                </a:hlinkClick>
              </a:rPr>
              <a:t>Controls what enters/exits cell</a:t>
            </a:r>
            <a:endParaRPr lang="en-US" sz="320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53253" name="Picture 8" descr="MCj0295824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4852988"/>
            <a:ext cx="2362200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094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399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66FF66"/>
                </a:solidFill>
                <a:latin typeface="Century Gothic" pitchFamily="34" charset="0"/>
              </a:rPr>
              <a:t>Question Eight: What do lysosomes do?</a:t>
            </a:r>
            <a:endParaRPr lang="en-US" sz="4000" smtClean="0"/>
          </a:p>
        </p:txBody>
      </p:sp>
      <p:sp>
        <p:nvSpPr>
          <p:cNvPr id="55298" name="TextBox 9"/>
          <p:cNvSpPr txBox="1">
            <a:spLocks noChangeArrowheads="1"/>
          </p:cNvSpPr>
          <p:nvPr/>
        </p:nvSpPr>
        <p:spPr bwMode="auto">
          <a:xfrm>
            <a:off x="609600" y="22098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A) </a:t>
            </a:r>
            <a:r>
              <a:rPr lang="en-US" sz="3200">
                <a:solidFill>
                  <a:schemeClr val="tx1"/>
                </a:solidFill>
                <a:hlinkClick r:id="" action="ppaction://noaction">
                  <a:snd r:embed="rId4" name="bomb.wav"/>
                </a:hlinkClick>
              </a:rPr>
              <a:t>Deliver materials to other parts of the cell</a:t>
            </a:r>
            <a:endParaRPr lang="en-US" sz="320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5299" name="TextBox 9"/>
          <p:cNvSpPr txBox="1">
            <a:spLocks noChangeArrowheads="1"/>
          </p:cNvSpPr>
          <p:nvPr/>
        </p:nvSpPr>
        <p:spPr bwMode="auto">
          <a:xfrm>
            <a:off x="609600" y="3230563"/>
            <a:ext cx="8001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B) </a:t>
            </a:r>
            <a:r>
              <a:rPr lang="en-US" sz="3200">
                <a:solidFill>
                  <a:schemeClr val="tx1"/>
                </a:solidFill>
                <a:hlinkClick r:id="" action="ppaction://noaction">
                  <a:snd r:embed="rId5" name="chimes.wav"/>
                </a:hlinkClick>
              </a:rPr>
              <a:t>Clean up cell waste</a:t>
            </a:r>
            <a:endParaRPr lang="en-US" sz="320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5300" name="TextBox 9"/>
          <p:cNvSpPr txBox="1">
            <a:spLocks noChangeArrowheads="1"/>
          </p:cNvSpPr>
          <p:nvPr/>
        </p:nvSpPr>
        <p:spPr bwMode="auto">
          <a:xfrm>
            <a:off x="533400" y="38862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C) </a:t>
            </a:r>
            <a:r>
              <a:rPr lang="en-US" sz="3200">
                <a:solidFill>
                  <a:schemeClr val="tx1"/>
                </a:solidFill>
                <a:hlinkClick r:id="" action="ppaction://noaction">
                  <a:snd r:embed="rId4" name="bomb.wav"/>
                </a:hlinkClick>
              </a:rPr>
              <a:t>Store food and water</a:t>
            </a:r>
            <a:endParaRPr lang="en-US" sz="320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55301" name="Picture 6" descr="REC75352-2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00000">
            <a:off x="5867400" y="3505200"/>
            <a:ext cx="26384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094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399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66FF66"/>
                </a:solidFill>
                <a:latin typeface="Century Gothic" pitchFamily="34" charset="0"/>
              </a:rPr>
              <a:t>Question Nine: Think hard – which organelle has not been an answer so far? (Hint: it holds the other organelles in place!)</a:t>
            </a:r>
            <a:endParaRPr lang="en-US" sz="3600" smtClean="0"/>
          </a:p>
        </p:txBody>
      </p:sp>
      <p:sp>
        <p:nvSpPr>
          <p:cNvPr id="57346" name="TextBox 9"/>
          <p:cNvSpPr txBox="1">
            <a:spLocks noChangeArrowheads="1"/>
          </p:cNvSpPr>
          <p:nvPr/>
        </p:nvSpPr>
        <p:spPr bwMode="auto">
          <a:xfrm>
            <a:off x="609600" y="28956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A) </a:t>
            </a:r>
            <a:r>
              <a:rPr lang="en-US" sz="3200">
                <a:solidFill>
                  <a:schemeClr val="tx1"/>
                </a:solidFill>
                <a:hlinkClick r:id="" action="ppaction://noaction">
                  <a:snd r:embed="rId4" name="bomb.wav"/>
                </a:hlinkClick>
              </a:rPr>
              <a:t>Golgi Apparatus</a:t>
            </a:r>
            <a:endParaRPr lang="en-US" sz="320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7347" name="TextBox 9"/>
          <p:cNvSpPr txBox="1">
            <a:spLocks noChangeArrowheads="1"/>
          </p:cNvSpPr>
          <p:nvPr/>
        </p:nvSpPr>
        <p:spPr bwMode="auto">
          <a:xfrm>
            <a:off x="609600" y="38100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B) </a:t>
            </a:r>
            <a:r>
              <a:rPr lang="en-US" sz="3200">
                <a:solidFill>
                  <a:schemeClr val="tx1"/>
                </a:solidFill>
                <a:hlinkClick r:id="" action="ppaction://noaction">
                  <a:snd r:embed="rId5" name="chimes.wav"/>
                </a:hlinkClick>
              </a:rPr>
              <a:t>Cytoplasm</a:t>
            </a:r>
            <a:endParaRPr lang="en-US" sz="320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7348" name="TextBox 9"/>
          <p:cNvSpPr txBox="1">
            <a:spLocks noChangeArrowheads="1"/>
          </p:cNvSpPr>
          <p:nvPr/>
        </p:nvSpPr>
        <p:spPr bwMode="auto">
          <a:xfrm>
            <a:off x="609600" y="48006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C) </a:t>
            </a:r>
            <a:r>
              <a:rPr lang="en-US" sz="3200">
                <a:solidFill>
                  <a:schemeClr val="tx1"/>
                </a:solidFill>
                <a:hlinkClick r:id="" action="ppaction://noaction">
                  <a:snd r:embed="rId4" name="bomb.wav"/>
                </a:hlinkClick>
              </a:rPr>
              <a:t>Mitochondria</a:t>
            </a:r>
            <a:endParaRPr lang="en-US" sz="320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57349" name="Picture 11" descr="MCj0404263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048000"/>
            <a:ext cx="2667000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094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399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66FF66"/>
                </a:solidFill>
                <a:latin typeface="Century Gothic" pitchFamily="34" charset="0"/>
              </a:rPr>
              <a:t>Question Ten: The drawing of the cell organelles used in this lesson is an example of a : </a:t>
            </a:r>
            <a:endParaRPr lang="en-US" sz="4000" smtClean="0"/>
          </a:p>
        </p:txBody>
      </p:sp>
      <p:sp>
        <p:nvSpPr>
          <p:cNvPr id="59394" name="TextBox 9"/>
          <p:cNvSpPr txBox="1">
            <a:spLocks noChangeArrowheads="1"/>
          </p:cNvSpPr>
          <p:nvPr/>
        </p:nvSpPr>
        <p:spPr bwMode="auto">
          <a:xfrm>
            <a:off x="609600" y="28956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A) </a:t>
            </a:r>
            <a:r>
              <a:rPr lang="en-US" sz="3200">
                <a:solidFill>
                  <a:schemeClr val="tx1"/>
                </a:solidFill>
                <a:hlinkClick r:id="" action="ppaction://noaction">
                  <a:snd r:embed="rId4" name="chimes.wav"/>
                </a:hlinkClick>
              </a:rPr>
              <a:t>Model</a:t>
            </a:r>
            <a:endParaRPr lang="en-US" sz="320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9395" name="TextBox 9"/>
          <p:cNvSpPr txBox="1">
            <a:spLocks noChangeArrowheads="1"/>
          </p:cNvSpPr>
          <p:nvPr/>
        </p:nvSpPr>
        <p:spPr bwMode="auto">
          <a:xfrm>
            <a:off x="609600" y="38100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B) </a:t>
            </a:r>
            <a:r>
              <a:rPr lang="en-US" sz="3200">
                <a:solidFill>
                  <a:schemeClr val="tx1"/>
                </a:solidFill>
                <a:hlinkClick r:id="" action="ppaction://noaction">
                  <a:snd r:embed="rId5" name="bomb.wav"/>
                </a:hlinkClick>
              </a:rPr>
              <a:t>Reflective Picture</a:t>
            </a:r>
            <a:endParaRPr lang="en-US" sz="320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9396" name="TextBox 9"/>
          <p:cNvSpPr txBox="1">
            <a:spLocks noChangeArrowheads="1"/>
          </p:cNvSpPr>
          <p:nvPr/>
        </p:nvSpPr>
        <p:spPr bwMode="auto">
          <a:xfrm>
            <a:off x="609600" y="48006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C) </a:t>
            </a:r>
            <a:r>
              <a:rPr lang="en-US" sz="3200">
                <a:solidFill>
                  <a:schemeClr val="tx1"/>
                </a:solidFill>
                <a:hlinkClick r:id="" action="ppaction://noaction">
                  <a:snd r:embed="rId5" name="bomb.wav"/>
                </a:hlinkClick>
              </a:rPr>
              <a:t>Timeline</a:t>
            </a:r>
            <a:endParaRPr lang="en-US" sz="320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048000"/>
            <a:ext cx="34290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094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66FF66"/>
                </a:solidFill>
                <a:latin typeface="Century Gothic" pitchFamily="34" charset="0"/>
              </a:rPr>
              <a:t>Homework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entury Gothic" pitchFamily="34" charset="0"/>
              </a:rPr>
              <a:t>Visit one or both of these interactive cell models online:</a:t>
            </a:r>
          </a:p>
          <a:p>
            <a:pPr lvl="1" eaLnBrk="1" hangingPunct="1">
              <a:defRPr/>
            </a:pPr>
            <a:r>
              <a:rPr lang="en-US" sz="2300" smtClean="0">
                <a:hlinkClick r:id="rId3"/>
              </a:rPr>
              <a:t>http://learn.genetics.utah.edu/content/begin/cells/insideacell/</a:t>
            </a:r>
            <a:endParaRPr lang="en-US" sz="2300" smtClean="0"/>
          </a:p>
          <a:p>
            <a:pPr lvl="1" eaLnBrk="1" hangingPunct="1">
              <a:defRPr/>
            </a:pPr>
            <a:r>
              <a:rPr lang="en-US" sz="2300" smtClean="0">
                <a:hlinkClick r:id="rId4"/>
              </a:rPr>
              <a:t>http://www.cellsalive.com/cells/cell_model.htm</a:t>
            </a:r>
            <a:endParaRPr lang="en-US" sz="2300" smtClean="0"/>
          </a:p>
          <a:p>
            <a:pPr eaLnBrk="1" hangingPunct="1">
              <a:defRPr/>
            </a:pPr>
            <a:r>
              <a:rPr lang="en-US" smtClean="0">
                <a:latin typeface="Century Gothic" pitchFamily="34" charset="0"/>
              </a:rPr>
              <a:t>Come up with your own cell </a:t>
            </a:r>
            <a:r>
              <a:rPr lang="en-US" b="1" smtClean="0">
                <a:solidFill>
                  <a:srgbClr val="66FF66"/>
                </a:solidFill>
                <a:latin typeface="Century Gothic" pitchFamily="34" charset="0"/>
              </a:rPr>
              <a:t>model</a:t>
            </a:r>
            <a:r>
              <a:rPr lang="en-US" smtClean="0">
                <a:latin typeface="Century Gothic" pitchFamily="34" charset="0"/>
              </a:rPr>
              <a:t> or </a:t>
            </a:r>
            <a:r>
              <a:rPr lang="en-US" b="1" smtClean="0">
                <a:solidFill>
                  <a:srgbClr val="66FF66"/>
                </a:solidFill>
                <a:latin typeface="Century Gothic" pitchFamily="34" charset="0"/>
              </a:rPr>
              <a:t>metaphor </a:t>
            </a:r>
            <a:r>
              <a:rPr lang="en-US" smtClean="0">
                <a:latin typeface="Century Gothic" pitchFamily="34" charset="0"/>
              </a:rPr>
              <a:t>(either draw/create a picture of a cell or come up with a metaphor that includes the organelles we have studied today)</a:t>
            </a:r>
          </a:p>
        </p:txBody>
      </p:sp>
    </p:spTree>
  </p:cSld>
  <p:clrMapOvr>
    <a:masterClrMapping/>
  </p:clrMapOvr>
  <p:transition advTm="592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66FF66"/>
                </a:solidFill>
                <a:latin typeface="Century Gothic" pitchFamily="34" charset="0"/>
              </a:rPr>
              <a:t>Image Credits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smtClean="0">
                <a:hlinkClick r:id="rId3"/>
              </a:rPr>
              <a:t>http://www.praxismh.ca/images/kits/animal%20cell.jpg</a:t>
            </a:r>
            <a:endParaRPr lang="en-US" sz="20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>
                <a:hlinkClick r:id="rId4"/>
              </a:rPr>
              <a:t>http://fc02.deviantart.net/fs36/f/2008/269/c/b/Edible_Cell_Project_by_MoistCake.jpg</a:t>
            </a:r>
            <a:endParaRPr lang="en-US" sz="20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>
                <a:hlinkClick r:id="rId5"/>
              </a:rPr>
              <a:t>http://www.yellowtang.org/images/structure_animal_ce_cu_la_784.jpg</a:t>
            </a:r>
            <a:endParaRPr lang="en-US" sz="20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>
                <a:hlinkClick r:id="rId6"/>
              </a:rPr>
              <a:t>http://www.yellowtang.org/images/structure_animal_ce_c_la_784.jpg</a:t>
            </a:r>
            <a:endParaRPr lang="en-US" sz="20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>
                <a:hlinkClick r:id="rId7"/>
              </a:rPr>
              <a:t>http://www.reliablepaper.com/v/vspfiles/photos/REC75352-2T.jpg</a:t>
            </a: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ransition advTm="595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66FF66"/>
                </a:solidFill>
                <a:latin typeface="Century Gothic" pitchFamily="34" charset="0"/>
              </a:rPr>
              <a:t>Objectives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pitchFamily="34" charset="0"/>
              </a:rPr>
              <a:t>Upon completing this lesson you will:</a:t>
            </a:r>
          </a:p>
          <a:p>
            <a:pPr lvl="1" eaLnBrk="1" hangingPunct="1"/>
            <a:r>
              <a:rPr lang="en-US" sz="2400" smtClean="0">
                <a:latin typeface="Century Gothic" pitchFamily="34" charset="0"/>
              </a:rPr>
              <a:t>Know the </a:t>
            </a:r>
            <a:r>
              <a:rPr lang="en-US" sz="2400" b="1" smtClean="0">
                <a:solidFill>
                  <a:srgbClr val="66FF66"/>
                </a:solidFill>
                <a:latin typeface="Century Gothic" pitchFamily="34" charset="0"/>
              </a:rPr>
              <a:t>names</a:t>
            </a:r>
            <a:r>
              <a:rPr lang="en-US" sz="2400" smtClean="0">
                <a:latin typeface="Century Gothic" pitchFamily="34" charset="0"/>
              </a:rPr>
              <a:t> of the basic parts, or organelles, of a cell</a:t>
            </a:r>
          </a:p>
          <a:p>
            <a:pPr lvl="1" eaLnBrk="1" hangingPunct="1"/>
            <a:r>
              <a:rPr lang="en-US" sz="2400" smtClean="0">
                <a:latin typeface="Century Gothic" pitchFamily="34" charset="0"/>
              </a:rPr>
              <a:t>Know the </a:t>
            </a:r>
            <a:r>
              <a:rPr lang="en-US" sz="2400" b="1" smtClean="0">
                <a:solidFill>
                  <a:srgbClr val="66FF66"/>
                </a:solidFill>
                <a:latin typeface="Century Gothic" pitchFamily="34" charset="0"/>
              </a:rPr>
              <a:t>functions</a:t>
            </a:r>
            <a:r>
              <a:rPr lang="en-US" sz="2400" smtClean="0">
                <a:latin typeface="Century Gothic" pitchFamily="34" charset="0"/>
              </a:rPr>
              <a:t> of all the basic organelles</a:t>
            </a:r>
          </a:p>
          <a:p>
            <a:pPr lvl="1" eaLnBrk="1" hangingPunct="1"/>
            <a:r>
              <a:rPr lang="en-US" sz="2400" smtClean="0">
                <a:latin typeface="Century Gothic" pitchFamily="34" charset="0"/>
              </a:rPr>
              <a:t>Draw or write out your own </a:t>
            </a:r>
            <a:r>
              <a:rPr lang="en-US" sz="2400" b="1" smtClean="0">
                <a:solidFill>
                  <a:srgbClr val="66FF66"/>
                </a:solidFill>
                <a:latin typeface="Century Gothic" pitchFamily="34" charset="0"/>
              </a:rPr>
              <a:t>model</a:t>
            </a:r>
            <a:r>
              <a:rPr lang="en-US" sz="2400" smtClean="0">
                <a:latin typeface="Century Gothic" pitchFamily="34" charset="0"/>
              </a:rPr>
              <a:t> or </a:t>
            </a:r>
            <a:r>
              <a:rPr lang="en-US" sz="2400" b="1" smtClean="0">
                <a:solidFill>
                  <a:srgbClr val="66FF66"/>
                </a:solidFill>
                <a:latin typeface="Century Gothic" pitchFamily="34" charset="0"/>
              </a:rPr>
              <a:t>metaphor</a:t>
            </a:r>
            <a:r>
              <a:rPr lang="en-US" sz="2400" smtClean="0">
                <a:latin typeface="Century Gothic" pitchFamily="34" charset="0"/>
              </a:rPr>
              <a:t> to demonstrate the parts of a cell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400" smtClean="0">
              <a:latin typeface="Century Gothic" pitchFamily="34" charset="0"/>
            </a:endParaRPr>
          </a:p>
        </p:txBody>
      </p:sp>
      <p:pic>
        <p:nvPicPr>
          <p:cNvPr id="18435" name="Picture 5" descr="animal%20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191000"/>
            <a:ext cx="30464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8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66FF66"/>
                </a:solidFill>
                <a:latin typeface="Century Gothic" pitchFamily="34" charset="0"/>
              </a:rPr>
              <a:t>Organization of Living Things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Century Gothic" pitchFamily="34" charset="0"/>
              </a:rPr>
              <a:t>A cell is the basic structural and functional unit of all living things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66FF66"/>
                </a:solidFill>
                <a:latin typeface="Century Gothic" pitchFamily="34" charset="0"/>
              </a:rPr>
              <a:t>Eukaryotic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dirty="0" smtClean="0">
                <a:latin typeface="Century Gothic" pitchFamily="34" charset="0"/>
              </a:rPr>
              <a:t>&amp; Prokaryotic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66FF66"/>
                </a:solidFill>
                <a:latin typeface="Century Gothic" pitchFamily="34" charset="0"/>
              </a:rPr>
              <a:t>Animal</a:t>
            </a:r>
            <a:r>
              <a:rPr lang="en-US" sz="2400" dirty="0" smtClean="0">
                <a:latin typeface="Century Gothic" pitchFamily="34" charset="0"/>
              </a:rPr>
              <a:t> &amp; Plant</a:t>
            </a:r>
          </a:p>
          <a:p>
            <a:pPr eaLnBrk="1" hangingPunct="1">
              <a:defRPr/>
            </a:pPr>
            <a:r>
              <a:rPr lang="en-US" sz="2400" dirty="0" smtClean="0">
                <a:effectLst/>
                <a:latin typeface="Century Gothic" pitchFamily="34" charset="0"/>
              </a:rPr>
              <a:t>How cells fit into the rest of the body’s organization</a:t>
            </a:r>
            <a:endParaRPr lang="en-US" sz="2400" dirty="0" smtClean="0">
              <a:latin typeface="Century Gothic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>
              <a:latin typeface="Century Gothic" pitchFamily="34" charset="0"/>
            </a:endParaRPr>
          </a:p>
          <a:p>
            <a:pPr eaLnBrk="1" hangingPunct="1">
              <a:defRPr/>
            </a:pPr>
            <a:endParaRPr lang="en-US" sz="1000" dirty="0" smtClean="0">
              <a:latin typeface="Century Gothic" pitchFamily="34" charset="0"/>
            </a:endParaRPr>
          </a:p>
          <a:p>
            <a:pPr eaLnBrk="1" hangingPunct="1">
              <a:defRPr/>
            </a:pPr>
            <a:endParaRPr lang="en-US" sz="1000" dirty="0" smtClean="0">
              <a:latin typeface="Century Gothic" pitchFamily="34" charset="0"/>
            </a:endParaRPr>
          </a:p>
          <a:p>
            <a:pPr eaLnBrk="1" hangingPunct="1">
              <a:defRPr/>
            </a:pPr>
            <a:endParaRPr lang="en-US" sz="1000" dirty="0" smtClean="0">
              <a:latin typeface="Century Gothic" pitchFamily="34" charset="0"/>
            </a:endParaRPr>
          </a:p>
          <a:p>
            <a:pPr eaLnBrk="1" hangingPunct="1">
              <a:defRPr/>
            </a:pPr>
            <a:endParaRPr lang="en-US" sz="1000" dirty="0" smtClean="0">
              <a:latin typeface="Century Gothic" pitchFamily="34" charset="0"/>
            </a:endParaRPr>
          </a:p>
          <a:p>
            <a:pPr eaLnBrk="1" hangingPunct="1">
              <a:defRPr/>
            </a:pPr>
            <a:endParaRPr lang="en-US" sz="1000" dirty="0" smtClean="0">
              <a:latin typeface="Century Gothic" pitchFamily="34" charset="0"/>
            </a:endParaRPr>
          </a:p>
          <a:p>
            <a:pPr eaLnBrk="1" hangingPunct="1">
              <a:defRPr/>
            </a:pPr>
            <a:endParaRPr lang="en-US" sz="1000" dirty="0" smtClean="0">
              <a:latin typeface="Century Gothic" pitchFamily="34" charset="0"/>
            </a:endParaRPr>
          </a:p>
          <a:p>
            <a:pPr eaLnBrk="1" hangingPunct="1">
              <a:defRPr/>
            </a:pPr>
            <a:endParaRPr lang="en-US" sz="1000" dirty="0" smtClean="0">
              <a:latin typeface="Century Gothic" pitchFamily="34" charset="0"/>
            </a:endParaRPr>
          </a:p>
          <a:p>
            <a:pPr eaLnBrk="1" hangingPunct="1">
              <a:defRPr/>
            </a:pPr>
            <a:endParaRPr lang="en-US" sz="1000" dirty="0" smtClean="0">
              <a:latin typeface="Century Gothic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457200" y="4433888"/>
            <a:ext cx="18288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>
                <a:solidFill>
                  <a:schemeClr val="tx1"/>
                </a:solidFill>
              </a:rPr>
              <a:t>Cell</a:t>
            </a:r>
          </a:p>
        </p:txBody>
      </p:sp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1752600" y="4572000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>
              <a:latin typeface="Garamond" pitchFamily="18" charset="0"/>
            </a:endParaRP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2895600" y="4419600"/>
            <a:ext cx="1524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>
                <a:solidFill>
                  <a:schemeClr val="tx1"/>
                </a:solidFill>
              </a:rPr>
              <a:t>Tissue</a:t>
            </a:r>
          </a:p>
        </p:txBody>
      </p:sp>
      <p:sp>
        <p:nvSpPr>
          <p:cNvPr id="20486" name="AutoShape 10"/>
          <p:cNvSpPr>
            <a:spLocks noChangeArrowheads="1"/>
          </p:cNvSpPr>
          <p:nvPr/>
        </p:nvSpPr>
        <p:spPr bwMode="auto">
          <a:xfrm>
            <a:off x="4572000" y="4572000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0487" name="Text Box 11"/>
          <p:cNvSpPr txBox="1">
            <a:spLocks noChangeArrowheads="1"/>
          </p:cNvSpPr>
          <p:nvPr/>
        </p:nvSpPr>
        <p:spPr bwMode="auto">
          <a:xfrm>
            <a:off x="5715000" y="4433888"/>
            <a:ext cx="18288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>
                <a:solidFill>
                  <a:schemeClr val="tx1"/>
                </a:solidFill>
              </a:rPr>
              <a:t>Organ</a:t>
            </a:r>
          </a:p>
        </p:txBody>
      </p:sp>
      <p:sp>
        <p:nvSpPr>
          <p:cNvPr id="20488" name="AutoShape 12"/>
          <p:cNvSpPr>
            <a:spLocks noChangeArrowheads="1"/>
          </p:cNvSpPr>
          <p:nvPr/>
        </p:nvSpPr>
        <p:spPr bwMode="auto">
          <a:xfrm>
            <a:off x="7620000" y="4572000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0489" name="Text Box 13"/>
          <p:cNvSpPr txBox="1">
            <a:spLocks noChangeArrowheads="1"/>
          </p:cNvSpPr>
          <p:nvPr/>
        </p:nvSpPr>
        <p:spPr bwMode="auto">
          <a:xfrm>
            <a:off x="609600" y="5272088"/>
            <a:ext cx="40386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>
                <a:solidFill>
                  <a:schemeClr val="tx1"/>
                </a:solidFill>
              </a:rPr>
              <a:t>Organ System</a:t>
            </a:r>
          </a:p>
        </p:txBody>
      </p:sp>
      <p:sp>
        <p:nvSpPr>
          <p:cNvPr id="20490" name="AutoShape 14"/>
          <p:cNvSpPr>
            <a:spLocks noChangeArrowheads="1"/>
          </p:cNvSpPr>
          <p:nvPr/>
        </p:nvSpPr>
        <p:spPr bwMode="auto">
          <a:xfrm>
            <a:off x="4343400" y="5410200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0491" name="Text Box 15"/>
          <p:cNvSpPr txBox="1">
            <a:spLocks noChangeArrowheads="1"/>
          </p:cNvSpPr>
          <p:nvPr/>
        </p:nvSpPr>
        <p:spPr bwMode="auto">
          <a:xfrm>
            <a:off x="5715000" y="5272088"/>
            <a:ext cx="40386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>
                <a:solidFill>
                  <a:schemeClr val="tx1"/>
                </a:solidFill>
              </a:rPr>
              <a:t>Organism</a:t>
            </a:r>
          </a:p>
        </p:txBody>
      </p:sp>
      <p:sp>
        <p:nvSpPr>
          <p:cNvPr id="20492" name="AutoShape 18"/>
          <p:cNvSpPr>
            <a:spLocks noChangeArrowheads="1"/>
          </p:cNvSpPr>
          <p:nvPr/>
        </p:nvSpPr>
        <p:spPr bwMode="auto">
          <a:xfrm>
            <a:off x="152400" y="4267200"/>
            <a:ext cx="8839200" cy="1905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tx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advTm="17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66FF66"/>
                </a:solidFill>
                <a:latin typeface="Century Gothic" pitchFamily="34" charset="0"/>
              </a:rPr>
              <a:t>Cell Membrane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000" smtClean="0">
                <a:latin typeface="Century Gothic" pitchFamily="34" charset="0"/>
              </a:rPr>
              <a:t>Provides support and protection</a:t>
            </a:r>
          </a:p>
          <a:p>
            <a:pPr eaLnBrk="1" hangingPunct="1">
              <a:defRPr/>
            </a:pPr>
            <a:r>
              <a:rPr lang="en-US" sz="3000" smtClean="0">
                <a:latin typeface="Century Gothic" pitchFamily="34" charset="0"/>
              </a:rPr>
              <a:t>Functions as cell</a:t>
            </a:r>
          </a:p>
          <a:p>
            <a:pPr eaLnBrk="1" hangingPunct="1">
              <a:defRPr/>
            </a:pPr>
            <a:r>
              <a:rPr lang="en-US" sz="3000" smtClean="0">
                <a:latin typeface="Century Gothic" pitchFamily="34" charset="0"/>
              </a:rPr>
              <a:t>Think of our school’s doors and intercom system</a:t>
            </a:r>
          </a:p>
        </p:txBody>
      </p:sp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0"/>
            <a:ext cx="264477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 bwMode="auto">
          <a:xfrm>
            <a:off x="5626100" y="4876800"/>
            <a:ext cx="152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cxnSp>
      <p:pic>
        <p:nvPicPr>
          <p:cNvPr id="22533" name="Picture 11" descr="MCj035178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057400"/>
            <a:ext cx="16002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12"/>
          <p:cNvSpPr txBox="1">
            <a:spLocks noChangeArrowheads="1"/>
          </p:cNvSpPr>
          <p:nvPr/>
        </p:nvSpPr>
        <p:spPr bwMode="auto">
          <a:xfrm>
            <a:off x="5638800" y="2133600"/>
            <a:ext cx="106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000">
                <a:solidFill>
                  <a:schemeClr val="tx1"/>
                </a:solidFill>
              </a:rPr>
              <a:t>and</a:t>
            </a:r>
          </a:p>
        </p:txBody>
      </p:sp>
      <p:pic>
        <p:nvPicPr>
          <p:cNvPr id="22535" name="Picture 13" descr="MCj036638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073275"/>
            <a:ext cx="13716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24" descr="MCj0352378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8213" y="4495800"/>
            <a:ext cx="6365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33"/>
                </a:solidFill>
                <a:latin typeface="Century Gothic" pitchFamily="34" charset="0"/>
              </a:rPr>
              <a:t>Cell Wall</a:t>
            </a:r>
            <a:endParaRPr lang="en-US" dirty="0">
              <a:solidFill>
                <a:srgbClr val="33CC33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ONLY in plant cells</a:t>
            </a:r>
          </a:p>
          <a:p>
            <a:r>
              <a:rPr lang="en-US" dirty="0" smtClean="0">
                <a:latin typeface="Century Gothic" pitchFamily="34" charset="0"/>
              </a:rPr>
              <a:t>Rigid structure that provides support to a plant</a:t>
            </a:r>
          </a:p>
          <a:p>
            <a:r>
              <a:rPr lang="en-US" dirty="0" smtClean="0">
                <a:latin typeface="Century Gothic" pitchFamily="34" charset="0"/>
              </a:rPr>
              <a:t>Also found in prokaryotes (bacteria and </a:t>
            </a:r>
            <a:r>
              <a:rPr lang="en-US" dirty="0" err="1" smtClean="0">
                <a:latin typeface="Century Gothic" pitchFamily="34" charset="0"/>
              </a:rPr>
              <a:t>archea</a:t>
            </a:r>
            <a:r>
              <a:rPr lang="en-US" dirty="0" smtClean="0">
                <a:latin typeface="Century Gothic" pitchFamily="34" charset="0"/>
              </a:rPr>
              <a:t>)</a:t>
            </a:r>
          </a:p>
          <a:p>
            <a:r>
              <a:rPr lang="en-US" dirty="0" smtClean="0">
                <a:latin typeface="Century Gothic" pitchFamily="34" charset="0"/>
              </a:rPr>
              <a:t>Think of the brick walls making up the exterior of the school </a:t>
            </a:r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040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66FF66"/>
                </a:solidFill>
                <a:latin typeface="Century Gothic" pitchFamily="34" charset="0"/>
              </a:rPr>
              <a:t>Cytoplasm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Century Gothic" pitchFamily="34" charset="0"/>
              </a:rPr>
              <a:t>Jelly-like material that fills the cell–includes the </a:t>
            </a:r>
            <a:r>
              <a:rPr lang="en-US" sz="2800" b="1" dirty="0" smtClean="0">
                <a:solidFill>
                  <a:srgbClr val="33CC33"/>
                </a:solidFill>
                <a:latin typeface="Century Gothic" pitchFamily="34" charset="0"/>
              </a:rPr>
              <a:t>cytoskeleton</a:t>
            </a:r>
            <a:r>
              <a:rPr lang="en-US" sz="2800" dirty="0" smtClean="0">
                <a:latin typeface="Century Gothic" pitchFamily="34" charset="0"/>
              </a:rPr>
              <a:t> (proteins that act as muscles and skeleton within the cell) </a:t>
            </a:r>
          </a:p>
          <a:p>
            <a:pPr eaLnBrk="1" hangingPunct="1">
              <a:defRPr/>
            </a:pPr>
            <a:r>
              <a:rPr lang="en-US" sz="2800" dirty="0" smtClean="0">
                <a:latin typeface="Century Gothic" pitchFamily="34" charset="0"/>
              </a:rPr>
              <a:t>Contains water and food for cell</a:t>
            </a:r>
          </a:p>
          <a:p>
            <a:pPr eaLnBrk="1" hangingPunct="1">
              <a:defRPr/>
            </a:pPr>
            <a:r>
              <a:rPr lang="en-US" sz="2800" dirty="0" smtClean="0">
                <a:latin typeface="Century Gothic" pitchFamily="34" charset="0"/>
              </a:rPr>
              <a:t>Holds organelles in place</a:t>
            </a:r>
          </a:p>
          <a:p>
            <a:pPr eaLnBrk="1" hangingPunct="1">
              <a:defRPr/>
            </a:pPr>
            <a:r>
              <a:rPr lang="en-US" sz="2800" dirty="0" smtClean="0">
                <a:latin typeface="Century Gothic" pitchFamily="34" charset="0"/>
              </a:rPr>
              <a:t>Think of the air that fills up this entire school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>
              <a:latin typeface="Century Gothic" pitchFamily="34" charset="0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660408"/>
            <a:ext cx="264477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 bwMode="auto">
          <a:xfrm rot="10800000">
            <a:off x="2057400" y="4800600"/>
            <a:ext cx="1524000" cy="304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cxnSp>
      <p:pic>
        <p:nvPicPr>
          <p:cNvPr id="24581" name="Picture 7" descr="MCFD00037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56963">
            <a:off x="1112258" y="4476290"/>
            <a:ext cx="11811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66FF66"/>
                </a:solidFill>
                <a:latin typeface="Century Gothic" pitchFamily="34" charset="0"/>
              </a:rPr>
              <a:t>Nucleus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600" smtClean="0">
                <a:latin typeface="Century Gothic" pitchFamily="34" charset="0"/>
              </a:rPr>
              <a:t>Contains </a:t>
            </a:r>
            <a:r>
              <a:rPr lang="en-US" sz="2600" b="1" smtClean="0">
                <a:solidFill>
                  <a:srgbClr val="66FF66"/>
                </a:solidFill>
                <a:latin typeface="Century Gothic" pitchFamily="34" charset="0"/>
              </a:rPr>
              <a:t>DNA</a:t>
            </a:r>
            <a:r>
              <a:rPr lang="en-US" sz="2600" smtClean="0">
                <a:latin typeface="Century Gothic" pitchFamily="34" charset="0"/>
              </a:rPr>
              <a:t>, which makes you who you are</a:t>
            </a:r>
          </a:p>
          <a:p>
            <a:pPr eaLnBrk="1" hangingPunct="1">
              <a:defRPr/>
            </a:pPr>
            <a:r>
              <a:rPr lang="en-US" sz="2600" smtClean="0">
                <a:latin typeface="Century Gothic" pitchFamily="34" charset="0"/>
              </a:rPr>
              <a:t>Directs the activity of the cell – for example, when it</a:t>
            </a:r>
            <a:r>
              <a:rPr lang="en-US" sz="2800" smtClean="0">
                <a:latin typeface="Century Gothic" pitchFamily="34" charset="0"/>
              </a:rPr>
              <a:t> </a:t>
            </a:r>
            <a:r>
              <a:rPr lang="en-US" sz="2800" smtClean="0">
                <a:solidFill>
                  <a:srgbClr val="66FF66"/>
                </a:solidFill>
                <a:latin typeface="Century Gothic" pitchFamily="34" charset="0"/>
              </a:rPr>
              <a:t>g</a:t>
            </a:r>
            <a:r>
              <a:rPr lang="en-US" sz="3500" smtClean="0">
                <a:solidFill>
                  <a:srgbClr val="66FF66"/>
                </a:solidFill>
                <a:latin typeface="Century Gothic" pitchFamily="34" charset="0"/>
              </a:rPr>
              <a:t>r</a:t>
            </a:r>
            <a:r>
              <a:rPr lang="en-US" sz="4200" smtClean="0">
                <a:solidFill>
                  <a:srgbClr val="66FF66"/>
                </a:solidFill>
                <a:latin typeface="Century Gothic" pitchFamily="34" charset="0"/>
              </a:rPr>
              <a:t>o</a:t>
            </a:r>
            <a:r>
              <a:rPr lang="en-US" sz="4900" smtClean="0">
                <a:solidFill>
                  <a:srgbClr val="66FF66"/>
                </a:solidFill>
                <a:latin typeface="Century Gothic" pitchFamily="34" charset="0"/>
              </a:rPr>
              <a:t>w</a:t>
            </a:r>
            <a:r>
              <a:rPr lang="en-US" sz="5200" smtClean="0">
                <a:solidFill>
                  <a:srgbClr val="66FF66"/>
                </a:solidFill>
                <a:latin typeface="Century Gothic" pitchFamily="34" charset="0"/>
              </a:rPr>
              <a:t>s</a:t>
            </a:r>
            <a:r>
              <a:rPr lang="en-US" sz="2800" smtClean="0">
                <a:solidFill>
                  <a:srgbClr val="66FF66"/>
                </a:solidFill>
                <a:latin typeface="Century Gothic" pitchFamily="34" charset="0"/>
              </a:rPr>
              <a:t> </a:t>
            </a:r>
            <a:r>
              <a:rPr lang="en-US" sz="2600" smtClean="0">
                <a:solidFill>
                  <a:srgbClr val="66FF66"/>
                </a:solidFill>
                <a:latin typeface="Century Gothic" pitchFamily="34" charset="0"/>
              </a:rPr>
              <a:t>and  </a:t>
            </a:r>
            <a:r>
              <a:rPr lang="en-US" sz="2600" b="1" smtClean="0">
                <a:solidFill>
                  <a:srgbClr val="66FF66"/>
                </a:solidFill>
                <a:latin typeface="Century Gothic" pitchFamily="34" charset="0"/>
              </a:rPr>
              <a:t>d  i  v  i  d  e  s</a:t>
            </a:r>
            <a:r>
              <a:rPr lang="en-US" sz="2600" smtClean="0">
                <a:latin typeface="Century Gothic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2600" smtClean="0">
                <a:latin typeface="Century Gothic" pitchFamily="34" charset="0"/>
              </a:rPr>
              <a:t>Think of the principal’s office as the nucleus and the student files in the office as DNA</a:t>
            </a:r>
          </a:p>
        </p:txBody>
      </p:sp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0"/>
            <a:ext cx="264477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>
            <a:off x="4959350" y="4800600"/>
            <a:ext cx="152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cxnSp>
      <p:pic>
        <p:nvPicPr>
          <p:cNvPr id="26629" name="Picture 6" descr="MCj008896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267200"/>
            <a:ext cx="106362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66FF66"/>
                </a:solidFill>
                <a:latin typeface="Century Gothic" pitchFamily="34" charset="0"/>
              </a:rPr>
              <a:t>Endoplasmic Reticulum (E.R.)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Century Gothic" pitchFamily="34" charset="0"/>
              </a:rPr>
              <a:t>The “</a:t>
            </a:r>
            <a:r>
              <a:rPr lang="en-US" sz="2400" b="1" dirty="0" smtClean="0">
                <a:solidFill>
                  <a:srgbClr val="66FF66"/>
                </a:solidFill>
                <a:latin typeface="Century Gothic" pitchFamily="34" charset="0"/>
              </a:rPr>
              <a:t>highway</a:t>
            </a:r>
            <a:r>
              <a:rPr lang="en-US" sz="2400" dirty="0" smtClean="0">
                <a:latin typeface="Century Gothic" pitchFamily="34" charset="0"/>
              </a:rPr>
              <a:t>” of the cell that moves  materials around to other parts </a:t>
            </a:r>
          </a:p>
          <a:p>
            <a:pPr eaLnBrk="1" hangingPunct="1">
              <a:defRPr/>
            </a:pPr>
            <a:r>
              <a:rPr lang="en-US" sz="2400" dirty="0" smtClean="0">
                <a:latin typeface="Century Gothic" pitchFamily="34" charset="0"/>
              </a:rPr>
              <a:t>Some parts of the E.R. contain </a:t>
            </a:r>
            <a:r>
              <a:rPr lang="en-US" b="1" dirty="0" smtClean="0">
                <a:solidFill>
                  <a:srgbClr val="66FF66"/>
                </a:solidFill>
                <a:latin typeface="Century Gothic" pitchFamily="34" charset="0"/>
              </a:rPr>
              <a:t>ribosomes</a:t>
            </a:r>
            <a:r>
              <a:rPr lang="en-US" sz="2400" dirty="0" smtClean="0">
                <a:latin typeface="Century Gothic" pitchFamily="34" charset="0"/>
              </a:rPr>
              <a:t>, which create proteins </a:t>
            </a:r>
            <a:r>
              <a:rPr lang="en-US" sz="2400" dirty="0" smtClean="0">
                <a:latin typeface="Century Gothic" pitchFamily="34" charset="0"/>
              </a:rPr>
              <a:t>“</a:t>
            </a:r>
            <a:r>
              <a:rPr lang="en-US" sz="2400" b="1" dirty="0" smtClean="0">
                <a:solidFill>
                  <a:srgbClr val="33CC33"/>
                </a:solidFill>
                <a:latin typeface="Century Gothic" pitchFamily="34" charset="0"/>
              </a:rPr>
              <a:t>ribs</a:t>
            </a:r>
            <a:r>
              <a:rPr lang="en-US" sz="2400" dirty="0" smtClean="0">
                <a:latin typeface="Century Gothic" pitchFamily="34" charset="0"/>
              </a:rPr>
              <a:t>”</a:t>
            </a:r>
            <a:endParaRPr lang="en-US" sz="2400" dirty="0" smtClean="0">
              <a:latin typeface="Century Gothic" pitchFamily="34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Century Gothic" pitchFamily="34" charset="0"/>
              </a:rPr>
              <a:t>Think of the school hallways where students and teachers transport ideas to other parts of the school</a:t>
            </a:r>
          </a:p>
        </p:txBody>
      </p:sp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419600"/>
            <a:ext cx="264477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5495925" y="4821238"/>
            <a:ext cx="152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cxnSp>
      <p:pic>
        <p:nvPicPr>
          <p:cNvPr id="28679" name="Picture 7" descr="MCj044035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724400"/>
            <a:ext cx="15240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AutoShape 9"/>
          <p:cNvSpPr>
            <a:spLocks noChangeArrowheads="1"/>
          </p:cNvSpPr>
          <p:nvPr/>
        </p:nvSpPr>
        <p:spPr bwMode="auto">
          <a:xfrm>
            <a:off x="0" y="4343400"/>
            <a:ext cx="3048000" cy="1828800"/>
          </a:xfrm>
          <a:prstGeom prst="wedgeEllipseCallout">
            <a:avLst>
              <a:gd name="adj1" fmla="val -43750"/>
              <a:gd name="adj2" fmla="val 7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200" b="1">
                <a:solidFill>
                  <a:schemeClr val="tx1"/>
                </a:solidFill>
              </a:rPr>
              <a:t>If you drive too fast, you’ll end up in the E.R.!</a:t>
            </a:r>
          </a:p>
        </p:txBody>
      </p:sp>
    </p:spTree>
  </p:cSld>
  <p:clrMapOvr>
    <a:masterClrMapping/>
  </p:clrMapOvr>
  <p:transition advTm="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2/19/2010 1:35:43 AM&quot;&gt;&lt;Slide id=&quot;256&quot; dur=&quot;.625&quot;/&gt;&lt;Slide id=&quot;273&quot; dur=&quot;.3120117&quot;/&gt;&lt;Slide id=&quot;258&quot; dur=&quot;.1879883&quot;/&gt;&lt;Slide id=&quot;259&quot; dur=&quot;.171875&quot;/&gt;&lt;Slide id=&quot;260&quot; dur=&quot;.1708984&quot;/&gt;&lt;Slide id=&quot;262&quot; dur=&quot;.171875&quot;/&gt;&lt;Slide id=&quot;263&quot; dur=&quot;.203125&quot;/&gt;&lt;Slide id=&quot;264&quot; dur=&quot;.1572266&quot;/&gt;&lt;Slide id=&quot;265&quot; dur=&quot;.2338867&quot;/&gt;&lt;Slide id=&quot;266&quot; dur=&quot;.21875&quot;/&gt;&lt;Slide id=&quot;267&quot; dur=&quot;.109375&quot;/&gt;&lt;Slide id=&quot;268&quot; dur=&quot;.1557617&quot;/&gt;&lt;Slide id=&quot;274&quot; dur=&quot;.4072266&quot;/&gt;&lt;Slide id=&quot;269&quot; dur=&quot;.3588867&quot;/&gt;&lt;Slide id=&quot;270&quot; dur=&quot;.4838867&quot;/&gt;&lt;Slide id=&quot;275&quot; dur=&quot;2.094238&quot; bld=&quot;|1&quot;/&gt;&lt;Slide id=&quot;276&quot; dur=&quot;.4379883&quot;/&gt;&lt;Slide id=&quot;271&quot; dur=&quot;.5927734&quot;/&gt;&lt;Slide id=&quot;272&quot; dur=&quot;5.954102&quot;/&gt;&lt;/Timings&gt;&lt;/WMTool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795</TotalTime>
  <Words>883</Words>
  <Application>Microsoft Office PowerPoint</Application>
  <PresentationFormat>On-screen Show (4:3)</PresentationFormat>
  <Paragraphs>139</Paragraphs>
  <Slides>28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Stream</vt:lpstr>
      <vt:lpstr>Cell Organelles</vt:lpstr>
      <vt:lpstr>A Taste of What is to Follow... </vt:lpstr>
      <vt:lpstr>Objectives</vt:lpstr>
      <vt:lpstr>Organization of Living Things</vt:lpstr>
      <vt:lpstr>Cell Membrane</vt:lpstr>
      <vt:lpstr>Cell Wall</vt:lpstr>
      <vt:lpstr>Cytoplasm</vt:lpstr>
      <vt:lpstr>Nucleus</vt:lpstr>
      <vt:lpstr>Endoplasmic Reticulum (E.R.)</vt:lpstr>
      <vt:lpstr>Golgi Apparatus  (Complex or Body)</vt:lpstr>
      <vt:lpstr>Vesicle</vt:lpstr>
      <vt:lpstr>Vacuole</vt:lpstr>
      <vt:lpstr>Mitochondria</vt:lpstr>
      <vt:lpstr>Lysosomes</vt:lpstr>
      <vt:lpstr>PowerPoint Presentation</vt:lpstr>
      <vt:lpstr>Any questions?</vt:lpstr>
      <vt:lpstr>Question One: Did we look at a plant or animal cell today? </vt:lpstr>
      <vt:lpstr>Question Two: What is an organelle? </vt:lpstr>
      <vt:lpstr>Question Three: Which organelle is the highway of the cell? </vt:lpstr>
      <vt:lpstr>Question Four: What is the cell membrane’s function? </vt:lpstr>
      <vt:lpstr>Question Five: Which organelle is the “powerhouse”?</vt:lpstr>
      <vt:lpstr>Question Six: The nucleus contains _____, which makes you who you are genetically</vt:lpstr>
      <vt:lpstr>Question Seven: What is the function of the Golgi Apparatus?</vt:lpstr>
      <vt:lpstr>Question Eight: What do lysosomes do?</vt:lpstr>
      <vt:lpstr>Question Nine: Think hard – which organelle has not been an answer so far? (Hint: it holds the other organelles in place!)</vt:lpstr>
      <vt:lpstr>Question Ten: The drawing of the cell organelles used in this lesson is an example of a : </vt:lpstr>
      <vt:lpstr>Homework</vt:lpstr>
      <vt:lpstr>Image 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Parts of a Cell</dc:title>
  <dc:creator>DONNA R BUDYNAS</dc:creator>
  <cp:lastModifiedBy>Unistar</cp:lastModifiedBy>
  <cp:revision>218</cp:revision>
  <dcterms:created xsi:type="dcterms:W3CDTF">2010-02-11T02:19:11Z</dcterms:created>
  <dcterms:modified xsi:type="dcterms:W3CDTF">2013-02-12T20:39:12Z</dcterms:modified>
</cp:coreProperties>
</file>