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8" r:id="rId1"/>
  </p:sldMasterIdLst>
  <p:notesMasterIdLst>
    <p:notesMasterId r:id="rId8"/>
  </p:notesMasterIdLst>
  <p:sldIdLst>
    <p:sldId id="256" r:id="rId2"/>
    <p:sldId id="257" r:id="rId3"/>
    <p:sldId id="260" r:id="rId4"/>
    <p:sldId id="261" r:id="rId5"/>
    <p:sldId id="266" r:id="rId6"/>
    <p:sldId id="26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7" d="100"/>
          <a:sy n="107" d="100"/>
        </p:scale>
        <p:origin x="-368" y="4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13B405-02B5-154C-9F6D-E8BE565F0DA7}" type="datetimeFigureOut">
              <a:rPr lang="en-US" smtClean="0"/>
              <a:pPr/>
              <a:t>2/17/13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3081E4-E1E0-D948-A271-FCA0B74DD63D}" type="slidenum">
              <a:rPr lang="en-US" smtClean="0"/>
              <a:pPr/>
              <a:t>‹#›</a:t>
            </a:fld>
            <a:endParaRPr lang="en-US"/>
          </a:p>
        </p:txBody>
      </p:sp>
    </p:spTree>
    <p:extLst>
      <p:ext uri="{BB962C8B-B14F-4D97-AF65-F5344CB8AC3E}">
        <p14:creationId xmlns:p14="http://schemas.microsoft.com/office/powerpoint/2010/main" val="30765372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It would be useful to have more teacher notes on each slide</a:t>
            </a:r>
            <a:endParaRPr lang="en-US" dirty="0"/>
          </a:p>
        </p:txBody>
      </p:sp>
      <p:sp>
        <p:nvSpPr>
          <p:cNvPr id="4" name="Slide Number Placeholder 3"/>
          <p:cNvSpPr>
            <a:spLocks noGrp="1"/>
          </p:cNvSpPr>
          <p:nvPr>
            <p:ph type="sldNum" sz="quarter" idx="10"/>
          </p:nvPr>
        </p:nvSpPr>
        <p:spPr/>
        <p:txBody>
          <a:bodyPr/>
          <a:lstStyle/>
          <a:p>
            <a:fld id="{CF3081E4-E1E0-D948-A271-FCA0B74DD63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we defined perpetual resources?</a:t>
            </a:r>
            <a:r>
              <a:rPr lang="en-US" baseline="0" dirty="0" smtClean="0"/>
              <a:t> I don’t even know how to classify Sand on a beach – if you’re a glassmaker it’s a nonrenewable source, isn’t it?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F3081E4-E1E0-D948-A271-FCA0B74DD63D}"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Provide</a:t>
            </a:r>
            <a:r>
              <a:rPr lang="en-US" baseline="0" dirty="0" smtClean="0"/>
              <a:t> examples here (and explanations in the case that the examples might be subjective) of answers to </a:t>
            </a:r>
            <a:r>
              <a:rPr lang="en-US" baseline="0" smtClean="0"/>
              <a:t>each question</a:t>
            </a:r>
            <a:endParaRPr lang="en-US"/>
          </a:p>
        </p:txBody>
      </p:sp>
      <p:sp>
        <p:nvSpPr>
          <p:cNvPr id="4" name="Slide Number Placeholder 3"/>
          <p:cNvSpPr>
            <a:spLocks noGrp="1"/>
          </p:cNvSpPr>
          <p:nvPr>
            <p:ph type="sldNum" sz="quarter" idx="10"/>
          </p:nvPr>
        </p:nvSpPr>
        <p:spPr/>
        <p:txBody>
          <a:bodyPr/>
          <a:lstStyle/>
          <a:p>
            <a:fld id="{CF3081E4-E1E0-D948-A271-FCA0B74DD63D}"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6388" y="739588"/>
            <a:ext cx="8513762" cy="2729753"/>
          </a:xfrm>
        </p:spPr>
        <p:txBody>
          <a:bodyPr>
            <a:noAutofit/>
          </a:bodyPr>
          <a:lstStyle>
            <a:lvl1pPr algn="l">
              <a:lnSpc>
                <a:spcPts val="10800"/>
              </a:lnSpc>
              <a:defRPr sz="10000" b="1" spc="-250" baseline="0">
                <a:solidFill>
                  <a:schemeClr val="tx2"/>
                </a:solidFill>
              </a:defRPr>
            </a:lvl1pPr>
          </a:lstStyle>
          <a:p>
            <a:r>
              <a:rPr lang="en-US" smtClean="0"/>
              <a:t>Click to edit Master title style</a:t>
            </a:r>
            <a:endParaRPr/>
          </a:p>
        </p:txBody>
      </p:sp>
      <p:sp>
        <p:nvSpPr>
          <p:cNvPr id="3" name="Subtitle 2"/>
          <p:cNvSpPr>
            <a:spLocks noGrp="1"/>
          </p:cNvSpPr>
          <p:nvPr>
            <p:ph type="subTitle" idx="1"/>
          </p:nvPr>
        </p:nvSpPr>
        <p:spPr>
          <a:xfrm>
            <a:off x="306388" y="3505200"/>
            <a:ext cx="4683050" cy="1344706"/>
          </a:xfrm>
        </p:spPr>
        <p:txBody>
          <a:bodyPr anchor="b" anchorCtr="0">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75294"/>
            <a:ext cx="1600200" cy="365125"/>
          </a:xfrm>
        </p:spPr>
        <p:txBody>
          <a:bodyPr/>
          <a:lstStyle>
            <a:lvl1pPr>
              <a:defRPr sz="1100">
                <a:solidFill>
                  <a:schemeClr val="tx2"/>
                </a:solidFill>
              </a:defRPr>
            </a:lvl1pPr>
          </a:lstStyle>
          <a:p>
            <a:fld id="{8332E074-6725-D24F-959C-4C8CAE77AD46}" type="datetimeFigureOut">
              <a:rPr lang="en-US" smtClean="0"/>
              <a:pPr/>
              <a:t>2/17/13</a:t>
            </a:fld>
            <a:endParaRPr lang="en-US"/>
          </a:p>
        </p:txBody>
      </p:sp>
      <p:sp>
        <p:nvSpPr>
          <p:cNvPr id="5" name="Footer Placeholder 4"/>
          <p:cNvSpPr>
            <a:spLocks noGrp="1"/>
          </p:cNvSpPr>
          <p:nvPr>
            <p:ph type="ftr" sz="quarter" idx="11"/>
          </p:nvPr>
        </p:nvSpPr>
        <p:spPr>
          <a:xfrm>
            <a:off x="2209800" y="6275294"/>
            <a:ext cx="5638800" cy="365125"/>
          </a:xfrm>
        </p:spPr>
        <p:txBody>
          <a:bodyPr/>
          <a:lstStyle>
            <a:lvl1pPr algn="l">
              <a:defRPr sz="1100">
                <a:solidFill>
                  <a:schemeClr val="tx2"/>
                </a:solidFill>
              </a:defRPr>
            </a:lvl1pPr>
          </a:lstStyle>
          <a:p>
            <a:endParaRPr lang="en-US"/>
          </a:p>
        </p:txBody>
      </p:sp>
      <p:sp>
        <p:nvSpPr>
          <p:cNvPr id="6" name="Slide Number Placeholder 5"/>
          <p:cNvSpPr>
            <a:spLocks noGrp="1"/>
          </p:cNvSpPr>
          <p:nvPr>
            <p:ph type="sldNum" sz="quarter" idx="12"/>
          </p:nvPr>
        </p:nvSpPr>
        <p:spPr>
          <a:xfrm>
            <a:off x="8077200" y="6275294"/>
            <a:ext cx="609600" cy="365125"/>
          </a:xfrm>
        </p:spPr>
        <p:txBody>
          <a:bodyPr/>
          <a:lstStyle>
            <a:lvl1pPr>
              <a:defRPr sz="1400">
                <a:solidFill>
                  <a:schemeClr val="tx2"/>
                </a:solidFill>
              </a:defRPr>
            </a:lvl1pPr>
          </a:lstStyle>
          <a:p>
            <a:fld id="{91AF2B4D-6B12-4EDF-87BB-2B55CECB66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3" y="1227427"/>
            <a:ext cx="3657600" cy="566738"/>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rot="194096">
            <a:off x="4845353" y="975801"/>
            <a:ext cx="3496570"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31823" y="1799793"/>
            <a:ext cx="36576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2E074-6725-D24F-959C-4C8CAE77AD46}" type="datetimeFigureOut">
              <a:rPr lang="en-US" smtClean="0"/>
              <a:pPr/>
              <a:t>2/17/13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40ECC-397C-3D49-9EF0-0A79A8757B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8332E074-6725-D24F-959C-4C8CAE77AD46}" type="datetimeFigureOut">
              <a:rPr lang="en-US" smtClean="0"/>
              <a:pPr/>
              <a:t>2/17/13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B40ECC-397C-3D49-9EF0-0A79A8757B3D}" type="slidenum">
              <a:rPr lang="en-US" smtClean="0"/>
              <a:pPr/>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319004">
            <a:off x="2075968" y="741009"/>
            <a:ext cx="4914362"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436037" y="494284"/>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8332E074-6725-D24F-959C-4C8CAE77AD46}" type="datetimeFigureOut">
              <a:rPr lang="en-US" smtClean="0"/>
              <a:pPr/>
              <a:t>2/17/13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B40ECC-397C-3D49-9EF0-0A79A8757B3D}" type="slidenum">
              <a:rPr lang="en-US" smtClean="0"/>
              <a:pPr/>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152337">
            <a:off x="4118577" y="735553"/>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332E074-6725-D24F-959C-4C8CAE77AD46}" type="datetimeFigureOut">
              <a:rPr lang="en-US" smtClean="0"/>
              <a:pPr/>
              <a:t>2/17/13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40ECC-397C-3D49-9EF0-0A79A8757B3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2400" y="685801"/>
            <a:ext cx="757518" cy="5440680"/>
          </a:xfrm>
        </p:spPr>
        <p:txBody>
          <a:bodyPr vert="eaVert">
            <a:noAutofit/>
          </a:bodyPr>
          <a:lstStyle/>
          <a:p>
            <a:r>
              <a:rPr lang="en-US" smtClean="0"/>
              <a:t>Click to edit Master title style</a:t>
            </a:r>
            <a:endParaRPr/>
          </a:p>
        </p:txBody>
      </p:sp>
      <p:sp>
        <p:nvSpPr>
          <p:cNvPr id="3" name="Vertical Text Placeholder 2"/>
          <p:cNvSpPr>
            <a:spLocks noGrp="1"/>
          </p:cNvSpPr>
          <p:nvPr>
            <p:ph type="body" orient="vert" idx="1"/>
          </p:nvPr>
        </p:nvSpPr>
        <p:spPr>
          <a:xfrm>
            <a:off x="631825" y="685801"/>
            <a:ext cx="6561137" cy="5440680"/>
          </a:xfrm>
        </p:spPr>
        <p:txBody>
          <a:bodyPr vert="eaVe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332E074-6725-D24F-959C-4C8CAE77AD46}" type="datetimeFigureOut">
              <a:rPr lang="en-US" smtClean="0"/>
              <a:pPr/>
              <a:t>2/17/13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40ECC-397C-3D49-9EF0-0A79A8757B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spcBef>
                <a:spcPts val="22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332E074-6725-D24F-959C-4C8CAE77AD46}" type="datetimeFigureOut">
              <a:rPr lang="en-US" smtClean="0"/>
              <a:pPr/>
              <a:t>2/17/13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40ECC-397C-3D49-9EF0-0A79A8757B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8355714"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4428426"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Picture Placeholder 2"/>
          <p:cNvSpPr>
            <a:spLocks noGrp="1"/>
          </p:cNvSpPr>
          <p:nvPr>
            <p:ph type="pic" idx="13"/>
          </p:nvPr>
        </p:nvSpPr>
        <p:spPr>
          <a:xfrm rot="21263043">
            <a:off x="5231118" y="261015"/>
            <a:ext cx="3433660" cy="4204035"/>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sz="half" idx="1"/>
          </p:nvPr>
        </p:nvSpPr>
        <p:spPr>
          <a:xfrm>
            <a:off x="632012" y="2057400"/>
            <a:ext cx="3863788"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61646" y="2057400"/>
            <a:ext cx="3867912"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332E074-6725-D24F-959C-4C8CAE77AD46}" type="datetimeFigureOut">
              <a:rPr lang="en-US" smtClean="0"/>
              <a:pPr/>
              <a:t>2/17/13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40ECC-397C-3D49-9EF0-0A79A8757B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775" y="582706"/>
            <a:ext cx="7918450" cy="788894"/>
          </a:xfrm>
        </p:spPr>
        <p:txBody>
          <a:bodyPr>
            <a:noAutofit/>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5545" y="1546412"/>
            <a:ext cx="3867912"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936"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63313" y="1545018"/>
            <a:ext cx="3867912"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313"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332E074-6725-D24F-959C-4C8CAE77AD46}" type="datetimeFigureOut">
              <a:rPr lang="en-US" smtClean="0"/>
              <a:pPr/>
              <a:t>2/17/13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B40ECC-397C-3D49-9EF0-0A79A8757B3D}" type="slidenum">
              <a:rPr lang="en-US" smtClean="0"/>
              <a:pPr/>
              <a:t>‹#›</a:t>
            </a:fld>
            <a:endParaRPr lang="en-US"/>
          </a:p>
        </p:txBody>
      </p:sp>
      <p:sp>
        <p:nvSpPr>
          <p:cNvPr id="12" name="Rectangle 11"/>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332E074-6725-D24F-959C-4C8CAE77AD46}" type="datetimeFigureOut">
              <a:rPr lang="en-US" smtClean="0"/>
              <a:pPr/>
              <a:t>2/17/13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B40ECC-397C-3D49-9EF0-0A79A8757B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2E074-6725-D24F-959C-4C8CAE77AD46}" type="datetimeFigureOut">
              <a:rPr lang="en-US" smtClean="0"/>
              <a:pPr/>
              <a:t>2/17/13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B40ECC-397C-3D49-9EF0-0A79A8757B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5" y="1720103"/>
            <a:ext cx="3657600" cy="1162050"/>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2650" y="658906"/>
            <a:ext cx="3819338"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31825" y="2877671"/>
            <a:ext cx="36576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2E074-6725-D24F-959C-4C8CAE77AD46}" type="datetimeFigureOut">
              <a:rPr lang="en-US" smtClean="0"/>
              <a:pPr/>
              <a:t>2/17/13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775" y="582706"/>
            <a:ext cx="7918450" cy="788894"/>
          </a:xfrm>
          <a:prstGeom prst="rect">
            <a:avLst/>
          </a:prstGeom>
        </p:spPr>
        <p:txBody>
          <a:bodyPr vert="horz" lIns="91440" tIns="45720" rIns="91440" bIns="45720" rtlCol="0" anchor="t" anchorCtr="0">
            <a:normAutofit/>
          </a:bodyPr>
          <a:lstStyle/>
          <a:p>
            <a:r>
              <a:rPr lang="en-US" smtClean="0"/>
              <a:t>Click to edit Master title style</a:t>
            </a:r>
            <a:endParaRPr/>
          </a:p>
        </p:txBody>
      </p:sp>
      <p:sp>
        <p:nvSpPr>
          <p:cNvPr id="3" name="Text Placeholder 2"/>
          <p:cNvSpPr>
            <a:spLocks noGrp="1"/>
          </p:cNvSpPr>
          <p:nvPr>
            <p:ph type="body" idx="1"/>
          </p:nvPr>
        </p:nvSpPr>
        <p:spPr>
          <a:xfrm>
            <a:off x="988358" y="2044700"/>
            <a:ext cx="7167284" cy="40814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75294"/>
            <a:ext cx="1600200" cy="365125"/>
          </a:xfrm>
          <a:prstGeom prst="rect">
            <a:avLst/>
          </a:prstGeom>
        </p:spPr>
        <p:txBody>
          <a:bodyPr vert="horz" lIns="91440" tIns="45720" rIns="91440" bIns="45720" rtlCol="0" anchor="ctr"/>
          <a:lstStyle>
            <a:lvl1pPr algn="l">
              <a:defRPr sz="1100">
                <a:solidFill>
                  <a:schemeClr val="tx2"/>
                </a:solidFill>
              </a:defRPr>
            </a:lvl1pPr>
          </a:lstStyle>
          <a:p>
            <a:fld id="{8332E074-6725-D24F-959C-4C8CAE77AD46}" type="datetimeFigureOut">
              <a:rPr lang="en-US" smtClean="0"/>
              <a:pPr/>
              <a:t>2/17/13</a:t>
            </a:fld>
            <a:endParaRPr lang="en-US"/>
          </a:p>
        </p:txBody>
      </p:sp>
      <p:sp>
        <p:nvSpPr>
          <p:cNvPr id="5" name="Footer Placeholder 4"/>
          <p:cNvSpPr>
            <a:spLocks noGrp="1"/>
          </p:cNvSpPr>
          <p:nvPr>
            <p:ph type="ftr" sz="quarter" idx="3"/>
          </p:nvPr>
        </p:nvSpPr>
        <p:spPr>
          <a:xfrm>
            <a:off x="2205318" y="6275294"/>
            <a:ext cx="5643282"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8077200" y="6275294"/>
            <a:ext cx="609600" cy="365125"/>
          </a:xfrm>
          <a:prstGeom prst="rect">
            <a:avLst/>
          </a:prstGeom>
        </p:spPr>
        <p:txBody>
          <a:bodyPr vert="horz" lIns="91440" tIns="45720" rIns="91440" bIns="45720" rtlCol="0" anchor="ctr"/>
          <a:lstStyle>
            <a:lvl1pPr algn="r">
              <a:defRPr sz="1400">
                <a:solidFill>
                  <a:schemeClr val="tx2"/>
                </a:solidFill>
              </a:defRPr>
            </a:lvl1pPr>
          </a:lstStyle>
          <a:p>
            <a:fld id="{E6B40ECC-397C-3D49-9EF0-0A79A8757B3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Lst>
  <p:txStyles>
    <p:titleStyle>
      <a:lvl1pPr algn="ctr" defTabSz="914400" rtl="0" eaLnBrk="1" latinLnBrk="0" hangingPunct="1">
        <a:spcBef>
          <a:spcPct val="0"/>
        </a:spcBef>
        <a:buNone/>
        <a:defRPr sz="42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bg2"/>
        </a:buClr>
        <a:buSzPct val="90000"/>
        <a:buFont typeface="Wingdings 2" pitchFamily="18" charset="2"/>
        <a:buChar char="Ü"/>
        <a:defRPr sz="2200" kern="1200">
          <a:solidFill>
            <a:schemeClr val="tx1"/>
          </a:solidFill>
          <a:latin typeface="+mn-lt"/>
          <a:ea typeface="+mn-ea"/>
          <a:cs typeface="+mn-cs"/>
        </a:defRPr>
      </a:lvl1pPr>
      <a:lvl2pPr marL="6858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2000" kern="1200">
          <a:solidFill>
            <a:schemeClr val="tx1"/>
          </a:solidFill>
          <a:latin typeface="+mn-lt"/>
          <a:ea typeface="+mn-ea"/>
          <a:cs typeface="+mn-cs"/>
        </a:defRPr>
      </a:lvl2pPr>
      <a:lvl3pPr marL="10350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3pPr>
      <a:lvl4pPr marL="13716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1800" kern="1200">
          <a:solidFill>
            <a:schemeClr val="tx1"/>
          </a:solidFill>
          <a:latin typeface="+mn-lt"/>
          <a:ea typeface="+mn-ea"/>
          <a:cs typeface="+mn-cs"/>
        </a:defRPr>
      </a:lvl4pPr>
      <a:lvl5pPr marL="17208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Renewable/Non-renewable </a:t>
            </a:r>
            <a:r>
              <a:rPr lang="en-US" dirty="0" smtClean="0"/>
              <a:t>Resources</a:t>
            </a:r>
            <a:endParaRPr lang="en-US" dirty="0"/>
          </a:p>
        </p:txBody>
      </p:sp>
      <p:sp>
        <p:nvSpPr>
          <p:cNvPr id="3" name="Subtitle 2"/>
          <p:cNvSpPr>
            <a:spLocks noGrp="1"/>
          </p:cNvSpPr>
          <p:nvPr>
            <p:ph type="body" sz="quarter" idx="13"/>
          </p:nvPr>
        </p:nvSpPr>
        <p:spPr>
          <a:xfrm>
            <a:off x="1239050" y="6248400"/>
            <a:ext cx="7904950" cy="990600"/>
          </a:xfrm>
        </p:spPr>
        <p:txBody>
          <a:bodyPr>
            <a:normAutofit/>
          </a:bodyPr>
          <a:lstStyle/>
          <a:p>
            <a:pPr algn="r"/>
            <a:r>
              <a:rPr lang="en-US" sz="1400" dirty="0" smtClean="0"/>
              <a:t>Adapted from UNC-Wilmington curriculum</a:t>
            </a:r>
            <a:endParaRPr lang="en-US" sz="1400" dirty="0"/>
          </a:p>
        </p:txBody>
      </p:sp>
      <p:pic>
        <p:nvPicPr>
          <p:cNvPr id="10" name="Picture Placeholder 9" descr="Picture 13.png"/>
          <p:cNvPicPr>
            <a:picLocks noGrp="1" noChangeAspect="1"/>
          </p:cNvPicPr>
          <p:nvPr>
            <p:ph type="pic" idx="1"/>
          </p:nvPr>
        </p:nvPicPr>
        <p:blipFill>
          <a:blip r:embed="rId3"/>
          <a:srcRect l="-5362" r="-5362"/>
          <a:stretch>
            <a:fillRect/>
          </a:stretch>
        </p:blipFill>
        <p:spPr>
          <a:xfrm rot="227474">
            <a:off x="4655293" y="724937"/>
            <a:ext cx="4184184" cy="3030003"/>
          </a:xfrm>
        </p:spPr>
      </p:pic>
      <p:pic>
        <p:nvPicPr>
          <p:cNvPr id="9" name="Picture Placeholder 8" descr="Picture 12.png"/>
          <p:cNvPicPr>
            <a:picLocks noGrp="1" noChangeAspect="1"/>
          </p:cNvPicPr>
          <p:nvPr>
            <p:ph type="pic" idx="14"/>
          </p:nvPr>
        </p:nvPicPr>
        <p:blipFill>
          <a:blip r:embed="rId4"/>
          <a:srcRect t="-2651" b="-2651"/>
          <a:stretch>
            <a:fillRect/>
          </a:stretch>
        </p:blipFill>
        <p:spPr>
          <a:xfrm rot="21346724">
            <a:off x="436175" y="498020"/>
            <a:ext cx="4561929" cy="3030003"/>
          </a:xfr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854653"/>
            <a:ext cx="7918450" cy="997095"/>
          </a:xfrm>
        </p:spPr>
        <p:txBody>
          <a:bodyPr>
            <a:normAutofit/>
          </a:bodyPr>
          <a:lstStyle/>
          <a:p>
            <a:r>
              <a:rPr lang="en-US" sz="4800" b="1" dirty="0" smtClean="0">
                <a:solidFill>
                  <a:srgbClr val="FF6600"/>
                </a:solidFill>
              </a:rPr>
              <a:t>Objectives</a:t>
            </a:r>
            <a:endParaRPr lang="en-US" sz="4800" b="1" dirty="0">
              <a:solidFill>
                <a:srgbClr val="FF6600"/>
              </a:solidFill>
            </a:endParaRPr>
          </a:p>
        </p:txBody>
      </p:sp>
      <p:sp>
        <p:nvSpPr>
          <p:cNvPr id="3" name="Content Placeholder 2"/>
          <p:cNvSpPr>
            <a:spLocks noGrp="1"/>
          </p:cNvSpPr>
          <p:nvPr>
            <p:ph idx="1"/>
          </p:nvPr>
        </p:nvSpPr>
        <p:spPr>
          <a:xfrm>
            <a:off x="612775" y="2044700"/>
            <a:ext cx="8087601" cy="4081463"/>
          </a:xfrm>
        </p:spPr>
        <p:txBody>
          <a:bodyPr>
            <a:normAutofit/>
          </a:bodyPr>
          <a:lstStyle/>
          <a:p>
            <a:r>
              <a:rPr lang="en-US" sz="3200" dirty="0" smtClean="0"/>
              <a:t>List </a:t>
            </a:r>
            <a:r>
              <a:rPr lang="en-US" sz="3200" dirty="0"/>
              <a:t>differences between renewable </a:t>
            </a:r>
            <a:r>
              <a:rPr lang="en-US" sz="3200"/>
              <a:t>and </a:t>
            </a:r>
            <a:r>
              <a:rPr lang="en-US" sz="3200" smtClean="0"/>
              <a:t>nonrenewable </a:t>
            </a:r>
            <a:r>
              <a:rPr lang="en-US" sz="3200" dirty="0"/>
              <a:t>resources</a:t>
            </a:r>
          </a:p>
          <a:p>
            <a:r>
              <a:rPr lang="en-US" sz="3200" dirty="0" smtClean="0"/>
              <a:t>Make </a:t>
            </a:r>
            <a:r>
              <a:rPr lang="en-US" sz="3200" dirty="0" smtClean="0"/>
              <a:t>connections between </a:t>
            </a:r>
            <a:r>
              <a:rPr lang="en-US" sz="3200" dirty="0"/>
              <a:t>our use of natural </a:t>
            </a:r>
            <a:r>
              <a:rPr lang="en-US" sz="3200" dirty="0" smtClean="0"/>
              <a:t>resources the availability of those resources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6600"/>
                </a:solidFill>
              </a:rPr>
              <a:t>What is a renewable </a:t>
            </a:r>
            <a:r>
              <a:rPr lang="en-US" sz="3200" dirty="0" smtClean="0">
                <a:solidFill>
                  <a:srgbClr val="FF6600"/>
                </a:solidFill>
              </a:rPr>
              <a:t>resource</a:t>
            </a:r>
            <a:r>
              <a:rPr lang="en-US" sz="3200" dirty="0" smtClean="0">
                <a:solidFill>
                  <a:srgbClr val="FF6600"/>
                </a:solidFill>
              </a:rPr>
              <a:t>?</a:t>
            </a:r>
            <a:endParaRPr lang="en-US" sz="3200" dirty="0">
              <a:solidFill>
                <a:srgbClr val="FF6600"/>
              </a:solidFill>
            </a:endParaRPr>
          </a:p>
        </p:txBody>
      </p:sp>
      <p:sp>
        <p:nvSpPr>
          <p:cNvPr id="3" name="Content Placeholder 2"/>
          <p:cNvSpPr>
            <a:spLocks noGrp="1"/>
          </p:cNvSpPr>
          <p:nvPr>
            <p:ph idx="1"/>
          </p:nvPr>
        </p:nvSpPr>
        <p:spPr>
          <a:xfrm>
            <a:off x="612775" y="1580871"/>
            <a:ext cx="7167284" cy="4628649"/>
          </a:xfrm>
        </p:spPr>
        <p:txBody>
          <a:bodyPr>
            <a:normAutofit fontScale="92500" lnSpcReduction="20000"/>
          </a:bodyPr>
          <a:lstStyle/>
          <a:p>
            <a:r>
              <a:rPr lang="en-US" sz="2323" b="1" dirty="0" smtClean="0">
                <a:solidFill>
                  <a:srgbClr val="FF6600"/>
                </a:solidFill>
              </a:rPr>
              <a:t>Renewable </a:t>
            </a:r>
            <a:r>
              <a:rPr lang="en-US" sz="2323" b="1" dirty="0" smtClean="0">
                <a:solidFill>
                  <a:srgbClr val="FF6600"/>
                </a:solidFill>
              </a:rPr>
              <a:t>resources </a:t>
            </a:r>
            <a:r>
              <a:rPr lang="en-US" sz="2323" dirty="0" smtClean="0"/>
              <a:t>are </a:t>
            </a:r>
            <a:r>
              <a:rPr lang="en-US" sz="2323" dirty="0" smtClean="0"/>
              <a:t>natural </a:t>
            </a:r>
            <a:r>
              <a:rPr lang="en-US" sz="2323" dirty="0" smtClean="0"/>
              <a:t>resources</a:t>
            </a:r>
            <a:r>
              <a:rPr lang="en-US" sz="2323" dirty="0" smtClean="0"/>
              <a:t> </a:t>
            </a:r>
            <a:r>
              <a:rPr lang="en-US" sz="2323" dirty="0" smtClean="0"/>
              <a:t>which </a:t>
            </a:r>
            <a:r>
              <a:rPr lang="en-US" sz="2323" dirty="0" smtClean="0"/>
              <a:t>have an  unlimited supply</a:t>
            </a:r>
            <a:r>
              <a:rPr lang="en-US" sz="2323" dirty="0"/>
              <a:t> </a:t>
            </a:r>
            <a:r>
              <a:rPr lang="en-US" sz="2323" dirty="0" smtClean="0"/>
              <a:t>or</a:t>
            </a:r>
            <a:r>
              <a:rPr lang="en-US" sz="2323" dirty="0" smtClean="0"/>
              <a:t> renew within a few years. </a:t>
            </a:r>
          </a:p>
          <a:p>
            <a:r>
              <a:rPr lang="en-US" sz="2323" dirty="0" smtClean="0"/>
              <a:t>Renewable </a:t>
            </a:r>
            <a:r>
              <a:rPr lang="en-US" sz="2323" dirty="0" smtClean="0"/>
              <a:t>resources</a:t>
            </a:r>
            <a:r>
              <a:rPr lang="en-US" sz="2323" dirty="0" smtClean="0"/>
              <a:t> </a:t>
            </a:r>
            <a:r>
              <a:rPr lang="en-US" sz="2323" dirty="0" smtClean="0"/>
              <a:t>can be used again and again, and will never run out.</a:t>
            </a:r>
          </a:p>
          <a:p>
            <a:pPr>
              <a:buNone/>
            </a:pPr>
            <a:r>
              <a:rPr lang="en-US" sz="2323" dirty="0" smtClean="0"/>
              <a:t>	Types:</a:t>
            </a:r>
          </a:p>
          <a:p>
            <a:pPr lvl="1"/>
            <a:r>
              <a:rPr lang="en-US" sz="2323" dirty="0" smtClean="0"/>
              <a:t>Biomass</a:t>
            </a:r>
          </a:p>
          <a:p>
            <a:pPr lvl="1"/>
            <a:r>
              <a:rPr lang="en-US" sz="2323" dirty="0" smtClean="0"/>
              <a:t>Water</a:t>
            </a:r>
          </a:p>
          <a:p>
            <a:pPr lvl="1"/>
            <a:r>
              <a:rPr lang="en-US" sz="2323" dirty="0" smtClean="0"/>
              <a:t>Geothermal</a:t>
            </a:r>
            <a:endParaRPr lang="en-US" sz="2323" dirty="0" smtClean="0"/>
          </a:p>
          <a:p>
            <a:pPr lvl="1"/>
            <a:r>
              <a:rPr lang="en-US" sz="2323" dirty="0" smtClean="0"/>
              <a:t>Solar</a:t>
            </a:r>
          </a:p>
          <a:p>
            <a:pPr lvl="1"/>
            <a:endParaRPr lang="en-US" dirty="0" smtClean="0"/>
          </a:p>
          <a:p>
            <a:pPr>
              <a:buNone/>
            </a:pPr>
            <a:r>
              <a:rPr lang="en-US" dirty="0" smtClean="0"/>
              <a:t>		</a:t>
            </a:r>
            <a:endParaRPr lang="en-US" dirty="0"/>
          </a:p>
        </p:txBody>
      </p:sp>
      <p:sp>
        <p:nvSpPr>
          <p:cNvPr id="6" name="TextBox 5"/>
          <p:cNvSpPr txBox="1"/>
          <p:nvPr/>
        </p:nvSpPr>
        <p:spPr>
          <a:xfrm>
            <a:off x="3498856" y="3521848"/>
            <a:ext cx="2721332" cy="1848306"/>
          </a:xfrm>
          <a:prstGeom prst="rect">
            <a:avLst/>
          </a:prstGeom>
          <a:noFill/>
        </p:spPr>
        <p:txBody>
          <a:bodyPr wrap="square" rtlCol="0">
            <a:spAutoFit/>
          </a:bodyPr>
          <a:lstStyle/>
          <a:p>
            <a:pPr marL="685800" lvl="1" indent="-336550" defTabSz="914400">
              <a:lnSpc>
                <a:spcPct val="90000"/>
              </a:lnSpc>
              <a:spcBef>
                <a:spcPts val="600"/>
              </a:spcBef>
              <a:buClr>
                <a:schemeClr val="bg2">
                  <a:lumMod val="60000"/>
                  <a:lumOff val="40000"/>
                </a:schemeClr>
              </a:buClr>
              <a:buSzPct val="90000"/>
              <a:buFont typeface="Wingdings 2" pitchFamily="18" charset="2"/>
              <a:buChar char="Ü"/>
            </a:pPr>
            <a:r>
              <a:rPr lang="en-US" sz="2100" dirty="0"/>
              <a:t>Tidal</a:t>
            </a:r>
          </a:p>
          <a:p>
            <a:pPr marL="685800" lvl="1" indent="-336550" defTabSz="914400">
              <a:lnSpc>
                <a:spcPct val="90000"/>
              </a:lnSpc>
              <a:spcBef>
                <a:spcPts val="600"/>
              </a:spcBef>
              <a:buClr>
                <a:schemeClr val="bg2">
                  <a:lumMod val="60000"/>
                  <a:lumOff val="40000"/>
                </a:schemeClr>
              </a:buClr>
              <a:buSzPct val="90000"/>
              <a:buFont typeface="Wingdings 2" pitchFamily="18" charset="2"/>
              <a:buChar char="Ü"/>
            </a:pPr>
            <a:r>
              <a:rPr lang="en-US" sz="2100" dirty="0"/>
              <a:t>Wave</a:t>
            </a:r>
          </a:p>
          <a:p>
            <a:pPr marL="685800" lvl="1" indent="-336550" defTabSz="914400">
              <a:lnSpc>
                <a:spcPct val="90000"/>
              </a:lnSpc>
              <a:spcBef>
                <a:spcPts val="600"/>
              </a:spcBef>
              <a:buClr>
                <a:schemeClr val="bg2">
                  <a:lumMod val="60000"/>
                  <a:lumOff val="40000"/>
                </a:schemeClr>
              </a:buClr>
              <a:buSzPct val="90000"/>
              <a:buFont typeface="Wingdings 2" pitchFamily="18" charset="2"/>
              <a:buChar char="Ü"/>
            </a:pPr>
            <a:r>
              <a:rPr lang="en-US" sz="2100" dirty="0"/>
              <a:t>Wind</a:t>
            </a:r>
          </a:p>
          <a:p>
            <a:pPr marL="685800" lvl="1" indent="-336550" defTabSz="914400">
              <a:lnSpc>
                <a:spcPct val="90000"/>
              </a:lnSpc>
              <a:spcBef>
                <a:spcPts val="600"/>
              </a:spcBef>
              <a:buClr>
                <a:schemeClr val="bg2">
                  <a:lumMod val="60000"/>
                  <a:lumOff val="40000"/>
                </a:schemeClr>
              </a:buClr>
              <a:buSzPct val="90000"/>
              <a:buFont typeface="Wingdings 2" pitchFamily="18" charset="2"/>
              <a:buChar char="Ü"/>
            </a:pPr>
            <a:r>
              <a:rPr lang="en-US" sz="2100" dirty="0"/>
              <a:t>Wood</a:t>
            </a:r>
          </a:p>
          <a:p>
            <a:pPr marL="685800" lvl="1" indent="-336550" defTabSz="914400">
              <a:lnSpc>
                <a:spcPct val="90000"/>
              </a:lnSpc>
              <a:spcBef>
                <a:spcPts val="600"/>
              </a:spcBef>
              <a:buClr>
                <a:schemeClr val="bg2">
                  <a:lumMod val="60000"/>
                  <a:lumOff val="40000"/>
                </a:schemeClr>
              </a:buClr>
              <a:buSzPct val="90000"/>
              <a:buFont typeface="Wingdings 2" pitchFamily="18" charset="2"/>
              <a:buChar char="Ü"/>
            </a:pPr>
            <a:endParaRPr lang="en-US" sz="2100" dirty="0"/>
          </a:p>
        </p:txBody>
      </p:sp>
      <p:pic>
        <p:nvPicPr>
          <p:cNvPr id="7" name="Picture 6"/>
          <p:cNvPicPr>
            <a:picLocks noChangeAspect="1"/>
          </p:cNvPicPr>
          <p:nvPr/>
        </p:nvPicPr>
        <p:blipFill>
          <a:blip r:embed="rId2"/>
          <a:stretch>
            <a:fillRect/>
          </a:stretch>
        </p:blipFill>
        <p:spPr>
          <a:xfrm>
            <a:off x="5390829" y="3521848"/>
            <a:ext cx="3753171" cy="333615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362823"/>
            <a:ext cx="7918450" cy="788894"/>
          </a:xfrm>
        </p:spPr>
        <p:txBody>
          <a:bodyPr>
            <a:noAutofit/>
          </a:bodyPr>
          <a:lstStyle/>
          <a:p>
            <a:r>
              <a:rPr lang="en-US" sz="3200" dirty="0" smtClean="0">
                <a:solidFill>
                  <a:srgbClr val="FF6600"/>
                </a:solidFill>
              </a:rPr>
              <a:t>What is a non-</a:t>
            </a:r>
            <a:r>
              <a:rPr lang="en-US" sz="3200" dirty="0" smtClean="0">
                <a:solidFill>
                  <a:srgbClr val="FF6600"/>
                </a:solidFill>
              </a:rPr>
              <a:t>renewable </a:t>
            </a:r>
            <a:r>
              <a:rPr lang="en-US" sz="3200" dirty="0" smtClean="0">
                <a:solidFill>
                  <a:srgbClr val="FF6600"/>
                </a:solidFill>
              </a:rPr>
              <a:t>resource?</a:t>
            </a:r>
            <a:endParaRPr lang="en-US" sz="3200" dirty="0">
              <a:solidFill>
                <a:srgbClr val="FF6600"/>
              </a:solidFill>
            </a:endParaRPr>
          </a:p>
        </p:txBody>
      </p:sp>
      <p:sp>
        <p:nvSpPr>
          <p:cNvPr id="3" name="Content Placeholder 2"/>
          <p:cNvSpPr>
            <a:spLocks noGrp="1"/>
          </p:cNvSpPr>
          <p:nvPr>
            <p:ph idx="1"/>
          </p:nvPr>
        </p:nvSpPr>
        <p:spPr>
          <a:xfrm>
            <a:off x="612775" y="1593829"/>
            <a:ext cx="7167284" cy="4081463"/>
          </a:xfrm>
        </p:spPr>
        <p:txBody>
          <a:bodyPr>
            <a:normAutofit fontScale="92500" lnSpcReduction="20000"/>
          </a:bodyPr>
          <a:lstStyle/>
          <a:p>
            <a:r>
              <a:rPr lang="en-US" b="1" dirty="0" smtClean="0">
                <a:solidFill>
                  <a:srgbClr val="FF6600"/>
                </a:solidFill>
              </a:rPr>
              <a:t>Nonrenewable resources </a:t>
            </a:r>
            <a:r>
              <a:rPr lang="en-US" dirty="0" smtClean="0"/>
              <a:t>are resources that can’t be replaced </a:t>
            </a:r>
            <a:r>
              <a:rPr lang="en-US" dirty="0" smtClean="0"/>
              <a:t>or </a:t>
            </a:r>
            <a:r>
              <a:rPr lang="en-US" dirty="0" smtClean="0"/>
              <a:t>are</a:t>
            </a:r>
            <a:r>
              <a:rPr lang="en-US" dirty="0" smtClean="0"/>
              <a:t> replaced </a:t>
            </a:r>
            <a:r>
              <a:rPr lang="en-US" dirty="0" smtClean="0"/>
              <a:t>very slowly </a:t>
            </a:r>
            <a:r>
              <a:rPr lang="en-US" dirty="0" smtClean="0"/>
              <a:t>(taking 100 years or more to renew).</a:t>
            </a:r>
          </a:p>
          <a:p>
            <a:r>
              <a:rPr lang="en-US" b="1" dirty="0" smtClean="0">
                <a:solidFill>
                  <a:srgbClr val="FF6600"/>
                </a:solidFill>
              </a:rPr>
              <a:t>EXAMPLE</a:t>
            </a:r>
            <a:r>
              <a:rPr lang="en-US" dirty="0" smtClean="0"/>
              <a:t>: Fossil </a:t>
            </a:r>
            <a:r>
              <a:rPr lang="en-US" dirty="0" smtClean="0"/>
              <a:t>fuels are continually produced by the decay of plant and animal matter, but the rate of their production is extremely slow, very much slower than the rate at which we use them.</a:t>
            </a:r>
          </a:p>
          <a:p>
            <a:pPr lvl="1">
              <a:buNone/>
            </a:pPr>
            <a:endParaRPr lang="en-US" dirty="0" smtClean="0"/>
          </a:p>
          <a:p>
            <a:pPr lvl="1">
              <a:buNone/>
            </a:pPr>
            <a:r>
              <a:rPr lang="en-US" dirty="0" smtClean="0"/>
              <a:t>Types:</a:t>
            </a:r>
          </a:p>
          <a:p>
            <a:pPr lvl="1"/>
            <a:r>
              <a:rPr lang="en-US" dirty="0" smtClean="0"/>
              <a:t>Coal</a:t>
            </a:r>
          </a:p>
          <a:p>
            <a:pPr lvl="1"/>
            <a:r>
              <a:rPr lang="en-US" dirty="0" smtClean="0"/>
              <a:t>Oil (petroleum)</a:t>
            </a:r>
            <a:endParaRPr lang="en-US" dirty="0" smtClean="0"/>
          </a:p>
          <a:p>
            <a:pPr lvl="1"/>
            <a:r>
              <a:rPr lang="en-US" dirty="0" smtClean="0"/>
              <a:t>Nuclear</a:t>
            </a:r>
          </a:p>
          <a:p>
            <a:pPr lvl="1"/>
            <a:r>
              <a:rPr lang="en-US" dirty="0" smtClean="0"/>
              <a:t>Natural Gas</a:t>
            </a:r>
          </a:p>
          <a:p>
            <a:pPr marL="349250" lvl="1" indent="0">
              <a:buNone/>
            </a:pPr>
            <a:endParaRPr lang="en-US" dirty="0"/>
          </a:p>
        </p:txBody>
      </p:sp>
      <p:pic>
        <p:nvPicPr>
          <p:cNvPr id="4" name="Picture 3" descr="Picture 14.png"/>
          <p:cNvPicPr>
            <a:picLocks noChangeAspect="1"/>
          </p:cNvPicPr>
          <p:nvPr/>
        </p:nvPicPr>
        <p:blipFill>
          <a:blip r:embed="rId2"/>
          <a:stretch>
            <a:fillRect/>
          </a:stretch>
        </p:blipFill>
        <p:spPr>
          <a:xfrm>
            <a:off x="4898398" y="3895551"/>
            <a:ext cx="4245602" cy="29624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188259"/>
            <a:ext cx="7918450" cy="788894"/>
          </a:xfrm>
        </p:spPr>
        <p:txBody>
          <a:bodyPr/>
          <a:lstStyle/>
          <a:p>
            <a:r>
              <a:rPr lang="en-US" b="1" dirty="0" smtClean="0">
                <a:solidFill>
                  <a:srgbClr val="FFFF00"/>
                </a:solidFill>
              </a:rPr>
              <a:t>Follow-Up Questions </a:t>
            </a:r>
            <a:r>
              <a:rPr lang="en-US" dirty="0" smtClean="0"/>
              <a:t/>
            </a:r>
            <a:br>
              <a:rPr lang="en-US" dirty="0" smtClean="0"/>
            </a:br>
            <a:endParaRPr lang="en-US" dirty="0"/>
          </a:p>
        </p:txBody>
      </p:sp>
      <p:sp>
        <p:nvSpPr>
          <p:cNvPr id="5" name="Text Placeholder 4"/>
          <p:cNvSpPr>
            <a:spLocks noGrp="1"/>
          </p:cNvSpPr>
          <p:nvPr>
            <p:ph type="body" idx="1"/>
          </p:nvPr>
        </p:nvSpPr>
        <p:spPr/>
        <p:txBody>
          <a:bodyPr/>
          <a:lstStyle/>
          <a:p>
            <a:r>
              <a:rPr lang="en-US" sz="2000" b="0" dirty="0" smtClean="0"/>
              <a:t>Categorize the following as renewable, non-renewable or perpetual resources:</a:t>
            </a:r>
            <a:endParaRPr lang="en-US" sz="2000" b="0" dirty="0"/>
          </a:p>
        </p:txBody>
      </p:sp>
      <p:sp>
        <p:nvSpPr>
          <p:cNvPr id="6" name="Content Placeholder 5"/>
          <p:cNvSpPr>
            <a:spLocks noGrp="1"/>
          </p:cNvSpPr>
          <p:nvPr>
            <p:ph sz="half" idx="2"/>
          </p:nvPr>
        </p:nvSpPr>
        <p:spPr/>
        <p:txBody>
          <a:bodyPr>
            <a:normAutofit fontScale="70000" lnSpcReduction="20000"/>
          </a:bodyPr>
          <a:lstStyle/>
          <a:p>
            <a:r>
              <a:rPr lang="en-US" dirty="0" smtClean="0"/>
              <a:t>A field of corn</a:t>
            </a:r>
          </a:p>
          <a:p>
            <a:r>
              <a:rPr lang="en-US" dirty="0" smtClean="0"/>
              <a:t>Oil in the Arctic tundra</a:t>
            </a:r>
          </a:p>
          <a:p>
            <a:r>
              <a:rPr lang="en-US" dirty="0" smtClean="0"/>
              <a:t>Coal in the Appalachian mountains</a:t>
            </a:r>
          </a:p>
          <a:p>
            <a:r>
              <a:rPr lang="en-US" dirty="0" smtClean="0"/>
              <a:t>Sunshine</a:t>
            </a:r>
          </a:p>
          <a:p>
            <a:r>
              <a:rPr lang="en-US" dirty="0" smtClean="0"/>
              <a:t>Trees in a forest</a:t>
            </a:r>
          </a:p>
          <a:p>
            <a:r>
              <a:rPr lang="en-US" dirty="0" smtClean="0"/>
              <a:t>Tuna in the ocean</a:t>
            </a:r>
          </a:p>
          <a:p>
            <a:r>
              <a:rPr lang="en-US" dirty="0" smtClean="0"/>
              <a:t>Sand on a beach</a:t>
            </a:r>
          </a:p>
          <a:p>
            <a:r>
              <a:rPr lang="en-US" dirty="0" smtClean="0"/>
              <a:t>A breeze over the Texas plains</a:t>
            </a:r>
          </a:p>
          <a:p>
            <a:r>
              <a:rPr lang="en-US" dirty="0" smtClean="0"/>
              <a:t>Water in a river</a:t>
            </a:r>
            <a:endParaRPr lang="en-US" dirty="0"/>
          </a:p>
        </p:txBody>
      </p:sp>
      <p:sp>
        <p:nvSpPr>
          <p:cNvPr id="8" name="Content Placeholder 7"/>
          <p:cNvSpPr>
            <a:spLocks noGrp="1"/>
          </p:cNvSpPr>
          <p:nvPr>
            <p:ph sz="quarter" idx="4"/>
          </p:nvPr>
        </p:nvSpPr>
        <p:spPr/>
        <p:txBody>
          <a:bodyPr/>
          <a:lstStyle/>
          <a:p>
            <a:r>
              <a:rPr lang="en-US" dirty="0" smtClean="0"/>
              <a:t>Which resources would continue to be available no matter how much people used them?</a:t>
            </a:r>
          </a:p>
          <a:p>
            <a:r>
              <a:rPr lang="en-US" dirty="0" smtClean="0"/>
              <a:t>Under what circumstances would a renewable resource</a:t>
            </a:r>
            <a:r>
              <a:rPr lang="en-US" i="1" dirty="0" smtClean="0"/>
              <a:t> not </a:t>
            </a:r>
            <a:r>
              <a:rPr lang="en-US" dirty="0" smtClean="0"/>
              <a:t>be renewable?</a:t>
            </a:r>
            <a:br>
              <a:rPr lang="en-US" dirty="0" smtClean="0"/>
            </a:b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Questions</a:t>
            </a:r>
            <a:endParaRPr lang="en-US" dirty="0"/>
          </a:p>
        </p:txBody>
      </p:sp>
      <p:sp>
        <p:nvSpPr>
          <p:cNvPr id="3" name="Content Placeholder 2"/>
          <p:cNvSpPr>
            <a:spLocks noGrp="1"/>
          </p:cNvSpPr>
          <p:nvPr>
            <p:ph sz="half" idx="1"/>
          </p:nvPr>
        </p:nvSpPr>
        <p:spPr/>
        <p:txBody>
          <a:bodyPr/>
          <a:lstStyle/>
          <a:p>
            <a:r>
              <a:rPr lang="en-US" dirty="0" smtClean="0"/>
              <a:t>What could be some effects of population growth, natural disasters, disease, and advanced technology systems on resource availability?</a:t>
            </a:r>
          </a:p>
          <a:p>
            <a:r>
              <a:rPr lang="en-US" dirty="0" smtClean="0"/>
              <a:t>What are some advantages and disadvantages of using renewable resources in place of non-renewable resources?</a:t>
            </a:r>
            <a:endParaRPr lang="en-US" dirty="0"/>
          </a:p>
        </p:txBody>
      </p:sp>
      <p:sp>
        <p:nvSpPr>
          <p:cNvPr id="4" name="Content Placeholder 3"/>
          <p:cNvSpPr>
            <a:spLocks noGrp="1"/>
          </p:cNvSpPr>
          <p:nvPr>
            <p:ph sz="half" idx="2"/>
          </p:nvPr>
        </p:nvSpPr>
        <p:spPr/>
        <p:txBody>
          <a:bodyPr/>
          <a:lstStyle/>
          <a:p>
            <a:r>
              <a:rPr lang="en-US" dirty="0" smtClean="0"/>
              <a:t>List as many renewable resources as you can find in your classroom.</a:t>
            </a:r>
          </a:p>
          <a:p>
            <a:pPr>
              <a:buNone/>
            </a:pPr>
            <a:endParaRPr lang="en-US" dirty="0" smtClean="0"/>
          </a:p>
          <a:p>
            <a:r>
              <a:rPr lang="en-US" dirty="0" smtClean="0"/>
              <a:t>List as many non-renewable resources as you can that are found in your classroom.</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6528</TotalTime>
  <Words>374</Words>
  <Application>Microsoft Macintosh PowerPoint</Application>
  <PresentationFormat>On-screen Show (4:3)</PresentationFormat>
  <Paragraphs>53</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Twilight</vt:lpstr>
      <vt:lpstr>Renewable/Non-renewable Resources</vt:lpstr>
      <vt:lpstr>Objectives</vt:lpstr>
      <vt:lpstr>What is a renewable resource?</vt:lpstr>
      <vt:lpstr>What is a non-renewable resource?</vt:lpstr>
      <vt:lpstr>Follow-Up Questions  </vt:lpstr>
      <vt:lpstr>Follow-Up Questions</vt:lpstr>
    </vt:vector>
  </TitlesOfParts>
  <Company>Northern Arizona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Renewable/Non-renewable Resources Activity</dc:title>
  <dc:creator>Office 2004 Test Drive User</dc:creator>
  <cp:lastModifiedBy>Donna Thomas</cp:lastModifiedBy>
  <cp:revision>15</cp:revision>
  <dcterms:created xsi:type="dcterms:W3CDTF">2011-03-05T00:43:54Z</dcterms:created>
  <dcterms:modified xsi:type="dcterms:W3CDTF">2013-02-20T15:54:37Z</dcterms:modified>
</cp:coreProperties>
</file>