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0"/>
  </p:notesMasterIdLst>
  <p:sldIdLst>
    <p:sldId id="261" r:id="rId2"/>
    <p:sldId id="296" r:id="rId3"/>
    <p:sldId id="295" r:id="rId4"/>
    <p:sldId id="289" r:id="rId5"/>
    <p:sldId id="290" r:id="rId6"/>
    <p:sldId id="291" r:id="rId7"/>
    <p:sldId id="292" r:id="rId8"/>
    <p:sldId id="294"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3" d="100"/>
          <a:sy n="83" d="100"/>
        </p:scale>
        <p:origin x="-41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122" y="167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430CC7-8C13-4D51-BC46-B95A4AC4A04B}" type="datetimeFigureOut">
              <a:rPr lang="en-US" smtClean="0"/>
              <a:pPr/>
              <a:t>1/24/2013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D645B7-0B3A-4239-8069-075A43B72B67}" type="slidenum">
              <a:rPr lang="en-US" smtClean="0"/>
              <a:pPr/>
              <a:t>‹#›</a:t>
            </a:fld>
            <a:endParaRPr lang="en-US"/>
          </a:p>
        </p:txBody>
      </p:sp>
    </p:spTree>
    <p:extLst>
      <p:ext uri="{BB962C8B-B14F-4D97-AF65-F5344CB8AC3E}">
        <p14:creationId xmlns:p14="http://schemas.microsoft.com/office/powerpoint/2010/main" val="743661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windpoweringamerica.gov/windmaps/resource_potential.asp"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windpoweringamerica.gov/windmaps/resource_potential.asp"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pPr marL="228600" indent="-228600">
              <a:lnSpc>
                <a:spcPct val="80000"/>
              </a:lnSpc>
              <a:defRPr/>
            </a:pPr>
            <a:r>
              <a:rPr lang="en-US" sz="900" dirty="0" smtClean="0"/>
              <a:t>1)	Technical potential estimates for solar, wind, geothermal, hydropower, and </a:t>
            </a:r>
            <a:r>
              <a:rPr lang="en-US" sz="900" dirty="0" err="1" smtClean="0"/>
              <a:t>biopower</a:t>
            </a:r>
            <a:r>
              <a:rPr lang="en-US" sz="900" dirty="0" smtClean="0"/>
              <a:t> were extracted from NREL’s report </a:t>
            </a:r>
            <a:r>
              <a:rPr lang="en-US" sz="900" i="1" u="sng" dirty="0" smtClean="0"/>
              <a:t>U.S. Renewable Energy Technical Potentials:  A GIS-Based Analysis</a:t>
            </a:r>
            <a:r>
              <a:rPr lang="en-US" sz="900" dirty="0" smtClean="0"/>
              <a:t> (2012).  However, the hydropower potential was augmented as noted below in (5). </a:t>
            </a:r>
          </a:p>
          <a:p>
            <a:pPr marL="228600" indent="-228600">
              <a:lnSpc>
                <a:spcPct val="80000"/>
              </a:lnSpc>
              <a:defRPr/>
            </a:pPr>
            <a:r>
              <a:rPr lang="en-US" sz="900" dirty="0" smtClean="0"/>
              <a:t>2)	</a:t>
            </a:r>
            <a:r>
              <a:rPr lang="en-US" sz="850" dirty="0" smtClean="0"/>
              <a:t>Solar:  Estimates of potentials for both PV and CSP are assumed to be unconstrained by grid limitations such as lack of storage or transmission capacity.  For PV, the solar resource potential is separated into utility scale PV in urban and rural areas, and rooftop PV potential.  </a:t>
            </a:r>
          </a:p>
          <a:p>
            <a:pPr marL="685800" lvl="1" indent="-228600">
              <a:lnSpc>
                <a:spcPct val="80000"/>
              </a:lnSpc>
              <a:buAutoNum type="alphaLcParenR"/>
              <a:defRPr/>
            </a:pPr>
            <a:r>
              <a:rPr lang="en-US" sz="850" dirty="0" smtClean="0"/>
              <a:t>Utility scale PV in urban areas was restricted to large urban open spaces with slope &lt;= 3% and a minimum of 18,000 m</a:t>
            </a:r>
            <a:r>
              <a:rPr lang="en-US" sz="850" baseline="30000" dirty="0" smtClean="0"/>
              <a:t>2</a:t>
            </a:r>
            <a:r>
              <a:rPr lang="en-US" sz="850" dirty="0" smtClean="0"/>
              <a:t> (large enough to support ~1 MW of PV).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Utility scale PV in rural areas was restricted by excluding federal protected lands, water features and wetlands, and allowing installations only where land surface slopes are &lt;= 3%.  Resulting areas must be &gt;= 1 km</a:t>
            </a:r>
            <a:r>
              <a:rPr lang="en-US" sz="850" baseline="30000" dirty="0" smtClean="0"/>
              <a:t>2</a:t>
            </a:r>
            <a:r>
              <a:rPr lang="en-US" sz="850" dirty="0" smtClean="0"/>
              <a:t> to be included in the technical potential calculation.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Rooftop PV potentials were estimated by Denholm and Margolis (2008, “Supply Curves for rooftop Solar PV-Generated electricity for the United States”) using commercial and residential building estimates of rooftop availability % for buildings in different climates, and  assumes an installation density of 100 W/m</a:t>
            </a:r>
            <a:r>
              <a:rPr lang="en-US" sz="850" baseline="30000" dirty="0" smtClean="0"/>
              <a:t>2</a:t>
            </a:r>
            <a:r>
              <a:rPr lang="en-US" sz="850" dirty="0" smtClean="0"/>
              <a:t> for flat roofs and 135 W/m</a:t>
            </a:r>
            <a:r>
              <a:rPr lang="en-US" sz="850" baseline="30000" dirty="0" smtClean="0"/>
              <a:t>2</a:t>
            </a:r>
            <a:r>
              <a:rPr lang="en-US" sz="850" dirty="0" smtClean="0"/>
              <a:t> for other roofs.</a:t>
            </a:r>
          </a:p>
          <a:p>
            <a:pPr marL="685800" lvl="1" indent="-228600">
              <a:lnSpc>
                <a:spcPct val="80000"/>
              </a:lnSpc>
              <a:buAutoNum type="alphaLcParenR"/>
              <a:defRPr/>
            </a:pPr>
            <a:r>
              <a:rPr lang="en-US" sz="850" dirty="0" smtClean="0"/>
              <a:t>The CSP potential calculations use the same land filters used for utility scale PV in rural areas, but is also restricted based on direct normal solar </a:t>
            </a:r>
            <a:r>
              <a:rPr lang="en-US" sz="850" dirty="0" err="1" smtClean="0"/>
              <a:t>insolation</a:t>
            </a:r>
            <a:r>
              <a:rPr lang="en-US" sz="850" dirty="0" smtClean="0"/>
              <a:t> values  to areas with an average annual value of 5.0 kWh/m</a:t>
            </a:r>
            <a:r>
              <a:rPr lang="en-US" sz="850" baseline="30000" dirty="0" smtClean="0"/>
              <a:t>2</a:t>
            </a:r>
            <a:r>
              <a:rPr lang="en-US" sz="850" dirty="0" smtClean="0"/>
              <a:t>/day. Installed capacity for CSP assumes an installation density of 32.8 MW/km</a:t>
            </a:r>
            <a:r>
              <a:rPr lang="en-US" sz="850" baseline="30000" dirty="0" smtClean="0"/>
              <a:t>2</a:t>
            </a:r>
            <a:r>
              <a:rPr lang="en-US" sz="850" dirty="0" smtClean="0"/>
              <a:t>, for a trough system with six hours of storage and a solar multiple of 2.</a:t>
            </a:r>
          </a:p>
          <a:p>
            <a:pPr marL="228600" indent="-228600">
              <a:lnSpc>
                <a:spcPct val="80000"/>
              </a:lnSpc>
              <a:defRPr/>
            </a:pPr>
            <a:r>
              <a:rPr lang="en-US" sz="850" dirty="0" smtClean="0"/>
              <a:t>3)	 Wind: Onshore wind potential at 80 m ht above surface was modified from the analysis conducted by NREL and AWST (</a:t>
            </a:r>
            <a:r>
              <a:rPr lang="en-US" sz="850" dirty="0" smtClean="0">
                <a:hlinkClick r:id="rId3"/>
              </a:rPr>
              <a:t>http://www.windpoweringamerica.gov/windmaps/resource_potential.asp</a:t>
            </a:r>
            <a:r>
              <a:rPr lang="en-US" sz="850" dirty="0" smtClean="0"/>
              <a:t>), limiting resource areas to those with annual gross capacity factor of  30% or more for typical utility scale wind turbines.  Urban areas, protected lands, and onshore water features are excluded, and land availability is reduced in non-</a:t>
            </a:r>
            <a:r>
              <a:rPr lang="en-US" sz="850" dirty="0" err="1" smtClean="0"/>
              <a:t>ridgecrest</a:t>
            </a:r>
            <a:r>
              <a:rPr lang="en-US" sz="850" dirty="0" smtClean="0"/>
              <a:t> forest areas.  Offshore wind potential was estimated using 90 m height annual average wind speed data as described in </a:t>
            </a:r>
            <a:r>
              <a:rPr lang="en-US" sz="850" u="sng" dirty="0" smtClean="0"/>
              <a:t>Assessment of Offshore Wind Energy Resources for the United </a:t>
            </a:r>
            <a:r>
              <a:rPr lang="en-US" sz="850" dirty="0" smtClean="0"/>
              <a:t>States (Schwartz et. al, 2010), with exclusions to eliminate marine sanctuaries, shipping lanes, and within 50 nautical miles of the U.S. coastline.  Installation density for both onshore and offshore wind is estimated assuming 5 MW/km2.</a:t>
            </a:r>
          </a:p>
          <a:p>
            <a:pPr marL="228600" indent="-228600">
              <a:lnSpc>
                <a:spcPct val="80000"/>
              </a:lnSpc>
              <a:defRPr/>
            </a:pPr>
            <a:r>
              <a:rPr lang="en-US" sz="850" dirty="0" smtClean="0"/>
              <a:t>4)	Geothermal:  Hydrothermal potential (identified and undiscovered) is taken from the USGS reports “Assessment of Moderate- and High-Temperature Geothermal Resources of the United States” (2008, Williams et al.) and “Quantifying the Undiscovered Geothermal Resources of the United States” (2009, Williams et al.).  Enhanced Geothermal Systems (EGS) potential was derived from an analysis of temperature at depths ranging from 3 km to 10km, produced by  Southern Methodist University Laboratory.  High temperature areas are most favorable for early development using Enhanced Geothermal System (EGS) technology, while low temperature areas are possible resources in future.  Individual areas identified by a dark + symbol indicate high temperature anomalies where identified conventional hydrothermal resources are located. </a:t>
            </a:r>
          </a:p>
          <a:p>
            <a:pPr marL="228600" indent="-228600">
              <a:lnSpc>
                <a:spcPct val="80000"/>
              </a:lnSpc>
              <a:defRPr/>
            </a:pPr>
            <a:r>
              <a:rPr lang="en-US" sz="850" dirty="0" smtClean="0"/>
              <a:t>5)	Long-term hydroelectric potential is drawn from a GIS-based study by INL:  </a:t>
            </a:r>
            <a:r>
              <a:rPr lang="en-US" sz="850" i="1" dirty="0" smtClean="0"/>
              <a:t>Feasibility Assessment of the Water Energy Resources of the United States for New Low Power and Small Hydro Classes of Hydroelectric Plants</a:t>
            </a:r>
            <a:r>
              <a:rPr lang="en-US" sz="850" dirty="0" smtClean="0"/>
              <a:t>, January 2006.  Non-powered dams  from the National Hydropower Asset Assessment Program are also shown, and the estimated 8 GW of potential added to the 60 GW of estimated potential from the INL report.</a:t>
            </a:r>
          </a:p>
          <a:p>
            <a:pPr marL="228600" indent="-228600">
              <a:lnSpc>
                <a:spcPct val="80000"/>
              </a:lnSpc>
              <a:defRPr/>
            </a:pPr>
            <a:r>
              <a:rPr lang="en-US" sz="850" dirty="0" smtClean="0"/>
              <a:t>6)	</a:t>
            </a:r>
            <a:r>
              <a:rPr lang="en-US" sz="850" dirty="0" err="1" smtClean="0"/>
              <a:t>Biopower</a:t>
            </a:r>
            <a:r>
              <a:rPr lang="en-US" sz="850" dirty="0" smtClean="0"/>
              <a:t> potential estimated based on available residue data from the NREL report </a:t>
            </a:r>
            <a:r>
              <a:rPr lang="en-US" sz="850" i="1" dirty="0" smtClean="0"/>
              <a:t>Geographic Perspective on the Current Biomass Resource Availability in the United States </a:t>
            </a:r>
            <a:r>
              <a:rPr lang="en-US" sz="850" dirty="0" smtClean="0"/>
              <a:t>(Milbrandt, 2004), with some data updates in 2008.  The potential calculation assumes 1.1 </a:t>
            </a:r>
            <a:r>
              <a:rPr lang="en-US" sz="850" dirty="0" err="1" smtClean="0"/>
              <a:t>MWh</a:t>
            </a:r>
            <a:r>
              <a:rPr lang="en-US" sz="850" dirty="0" smtClean="0"/>
              <a:t>/bone dry </a:t>
            </a:r>
            <a:r>
              <a:rPr lang="en-US" sz="850" dirty="0" err="1" smtClean="0"/>
              <a:t>tonne</a:t>
            </a:r>
            <a:r>
              <a:rPr lang="en-US" sz="850" dirty="0" smtClean="0"/>
              <a:t>, higher heating values of 8,500 BTU/lb, and a conversion efficiency of 20% for solid residues; 4.7 </a:t>
            </a:r>
            <a:r>
              <a:rPr lang="en-US" sz="850" dirty="0" err="1" smtClean="0"/>
              <a:t>MWh</a:t>
            </a:r>
            <a:r>
              <a:rPr lang="en-US" sz="850" dirty="0" smtClean="0"/>
              <a:t>/</a:t>
            </a:r>
            <a:r>
              <a:rPr lang="en-US" sz="850" dirty="0" err="1" smtClean="0"/>
              <a:t>tonne</a:t>
            </a:r>
            <a:r>
              <a:rPr lang="en-US" sz="850" dirty="0" smtClean="0"/>
              <a:t> of CH</a:t>
            </a:r>
            <a:r>
              <a:rPr lang="en-US" sz="850" baseline="-25000" dirty="0" smtClean="0"/>
              <a:t>4</a:t>
            </a:r>
            <a:r>
              <a:rPr lang="en-US" sz="850" dirty="0" smtClean="0"/>
              <a:t>, higher heating value of 34,250 BTU/lb, and 30% conversion efficiency for gaseous residues.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CC7BE-2E8C-4829-8552-C934620DE700}" type="slidenum">
              <a:rPr lang="en-US" smtClean="0">
                <a:latin typeface="Arial" charset="0"/>
                <a:cs typeface="Arial" charset="0"/>
              </a:rPr>
              <a:pPr fontAlgn="base">
                <a:spcBef>
                  <a:spcPct val="0"/>
                </a:spcBef>
                <a:spcAft>
                  <a:spcPct val="0"/>
                </a:spcAft>
              </a:pPr>
              <a:t>2</a:t>
            </a:fld>
            <a:endParaRPr lang="en-US"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pPr marL="228600" indent="-228600">
              <a:lnSpc>
                <a:spcPct val="80000"/>
              </a:lnSpc>
              <a:defRPr/>
            </a:pPr>
            <a:r>
              <a:rPr lang="en-US" sz="900" dirty="0" smtClean="0"/>
              <a:t>1)	Technical potential estimates for solar, wind, geothermal, hydropower, and </a:t>
            </a:r>
            <a:r>
              <a:rPr lang="en-US" sz="900" dirty="0" err="1" smtClean="0"/>
              <a:t>biopower</a:t>
            </a:r>
            <a:r>
              <a:rPr lang="en-US" sz="900" dirty="0" smtClean="0"/>
              <a:t> were extracted from NREL’s report </a:t>
            </a:r>
            <a:r>
              <a:rPr lang="en-US" sz="900" i="1" u="sng" dirty="0" smtClean="0"/>
              <a:t>U.S. Renewable Energy Technical Potentials:  A GIS-Based Analysis</a:t>
            </a:r>
            <a:r>
              <a:rPr lang="en-US" sz="900" dirty="0" smtClean="0"/>
              <a:t> (2012).  However, the hydropower potential was augmented as noted below in (5). </a:t>
            </a:r>
          </a:p>
          <a:p>
            <a:pPr marL="228600" indent="-228600">
              <a:lnSpc>
                <a:spcPct val="80000"/>
              </a:lnSpc>
              <a:defRPr/>
            </a:pPr>
            <a:r>
              <a:rPr lang="en-US" sz="900" dirty="0" smtClean="0"/>
              <a:t>2)	</a:t>
            </a:r>
            <a:r>
              <a:rPr lang="en-US" sz="850" dirty="0" smtClean="0"/>
              <a:t>Solar:  Estimates of potentials for both PV and CSP are assumed to be unconstrained by grid limitations such as lack of storage or transmission capacity.  For PV, the solar resource potential is separated into utility scale PV in urban and rural areas, and rooftop PV potential.  </a:t>
            </a:r>
          </a:p>
          <a:p>
            <a:pPr marL="685800" lvl="1" indent="-228600">
              <a:lnSpc>
                <a:spcPct val="80000"/>
              </a:lnSpc>
              <a:buAutoNum type="alphaLcParenR"/>
              <a:defRPr/>
            </a:pPr>
            <a:r>
              <a:rPr lang="en-US" sz="850" dirty="0" smtClean="0"/>
              <a:t>Utility scale PV in urban areas was restricted to large urban open spaces with slope &lt;= 3% and a minimum of 18,000 m</a:t>
            </a:r>
            <a:r>
              <a:rPr lang="en-US" sz="850" baseline="30000" dirty="0" smtClean="0"/>
              <a:t>2</a:t>
            </a:r>
            <a:r>
              <a:rPr lang="en-US" sz="850" dirty="0" smtClean="0"/>
              <a:t> (large enough to support ~1 MW of PV).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Utility scale PV in rural areas was restricted by excluding federal protected lands, water features and wetlands, and allowing installations only where land surface slopes are &lt;= 3%.  Resulting areas must be &gt;= 1 km</a:t>
            </a:r>
            <a:r>
              <a:rPr lang="en-US" sz="850" baseline="30000" dirty="0" smtClean="0"/>
              <a:t>2</a:t>
            </a:r>
            <a:r>
              <a:rPr lang="en-US" sz="850" dirty="0" smtClean="0"/>
              <a:t> to be included in the technical potential calculation. Installed capacity for utility scale PV assumes an installation density of 48 MW/km</a:t>
            </a:r>
            <a:r>
              <a:rPr lang="en-US" sz="850" baseline="30000" dirty="0" smtClean="0"/>
              <a:t>2</a:t>
            </a:r>
            <a:r>
              <a:rPr lang="en-US" sz="850" dirty="0" smtClean="0"/>
              <a:t>.</a:t>
            </a:r>
          </a:p>
          <a:p>
            <a:pPr marL="685800" lvl="1" indent="-228600">
              <a:lnSpc>
                <a:spcPct val="80000"/>
              </a:lnSpc>
              <a:buAutoNum type="alphaLcParenR"/>
              <a:defRPr/>
            </a:pPr>
            <a:r>
              <a:rPr lang="en-US" sz="850" dirty="0" smtClean="0"/>
              <a:t>Rooftop PV potentials were estimated by Denholm and Margolis (2008, “Supply Curves for rooftop Solar PV-Generated electricity for the United States”) using commercial and residential building estimates of rooftop availability % for buildings in different climates, and  assumes an installation density of 100 W/m</a:t>
            </a:r>
            <a:r>
              <a:rPr lang="en-US" sz="850" baseline="30000" dirty="0" smtClean="0"/>
              <a:t>2</a:t>
            </a:r>
            <a:r>
              <a:rPr lang="en-US" sz="850" dirty="0" smtClean="0"/>
              <a:t> for flat roofs and 135 W/m</a:t>
            </a:r>
            <a:r>
              <a:rPr lang="en-US" sz="850" baseline="30000" dirty="0" smtClean="0"/>
              <a:t>2</a:t>
            </a:r>
            <a:r>
              <a:rPr lang="en-US" sz="850" dirty="0" smtClean="0"/>
              <a:t> for other roofs.</a:t>
            </a:r>
          </a:p>
          <a:p>
            <a:pPr marL="685800" lvl="1" indent="-228600">
              <a:lnSpc>
                <a:spcPct val="80000"/>
              </a:lnSpc>
              <a:buAutoNum type="alphaLcParenR"/>
              <a:defRPr/>
            </a:pPr>
            <a:r>
              <a:rPr lang="en-US" sz="850" dirty="0" smtClean="0"/>
              <a:t>The CSP potential calculations use the same land filters used for utility scale PV in rural areas, but is also restricted based on direct normal solar </a:t>
            </a:r>
            <a:r>
              <a:rPr lang="en-US" sz="850" dirty="0" err="1" smtClean="0"/>
              <a:t>insolation</a:t>
            </a:r>
            <a:r>
              <a:rPr lang="en-US" sz="850" dirty="0" smtClean="0"/>
              <a:t> values  to areas with an average annual value of 5.0 kWh/m</a:t>
            </a:r>
            <a:r>
              <a:rPr lang="en-US" sz="850" baseline="30000" dirty="0" smtClean="0"/>
              <a:t>2</a:t>
            </a:r>
            <a:r>
              <a:rPr lang="en-US" sz="850" dirty="0" smtClean="0"/>
              <a:t>/day. Installed capacity for CSP assumes an installation density of 32.8 MW/km</a:t>
            </a:r>
            <a:r>
              <a:rPr lang="en-US" sz="850" baseline="30000" dirty="0" smtClean="0"/>
              <a:t>2</a:t>
            </a:r>
            <a:r>
              <a:rPr lang="en-US" sz="850" dirty="0" smtClean="0"/>
              <a:t>, for a trough system with six hours of storage and a solar multiple of 2.</a:t>
            </a:r>
          </a:p>
          <a:p>
            <a:pPr marL="228600" indent="-228600">
              <a:lnSpc>
                <a:spcPct val="80000"/>
              </a:lnSpc>
              <a:defRPr/>
            </a:pPr>
            <a:r>
              <a:rPr lang="en-US" sz="850" dirty="0" smtClean="0"/>
              <a:t>3)	 Wind: Onshore wind potential at 80 m ht above surface was modified from the analysis conducted by NREL and AWST (</a:t>
            </a:r>
            <a:r>
              <a:rPr lang="en-US" sz="850" dirty="0" smtClean="0">
                <a:hlinkClick r:id="rId3"/>
              </a:rPr>
              <a:t>http://www.windpoweringamerica.gov/windmaps/resource_potential.asp</a:t>
            </a:r>
            <a:r>
              <a:rPr lang="en-US" sz="850" dirty="0" smtClean="0"/>
              <a:t>), limiting resource areas to those with annual gross capacity factor of  30% or more for typical utility scale wind turbines.  Urban areas, protected lands, and onshore water features are excluded, and land availability is reduced in non-</a:t>
            </a:r>
            <a:r>
              <a:rPr lang="en-US" sz="850" dirty="0" err="1" smtClean="0"/>
              <a:t>ridgecrest</a:t>
            </a:r>
            <a:r>
              <a:rPr lang="en-US" sz="850" dirty="0" smtClean="0"/>
              <a:t> forest areas.  Offshore wind potential was estimated using 90 m height annual average wind speed data as described in </a:t>
            </a:r>
            <a:r>
              <a:rPr lang="en-US" sz="850" u="sng" dirty="0" smtClean="0"/>
              <a:t>Assessment of Offshore Wind Energy Resources for the United </a:t>
            </a:r>
            <a:r>
              <a:rPr lang="en-US" sz="850" dirty="0" smtClean="0"/>
              <a:t>States (Schwartz et. al, 2010), with exclusions to eliminate marine sanctuaries, shipping lanes, and within 50 nautical miles of the U.S. coastline.  Installation density for both onshore and offshore wind is estimated assuming 5 MW/km2.</a:t>
            </a:r>
          </a:p>
          <a:p>
            <a:pPr marL="228600" indent="-228600">
              <a:lnSpc>
                <a:spcPct val="80000"/>
              </a:lnSpc>
              <a:defRPr/>
            </a:pPr>
            <a:r>
              <a:rPr lang="en-US" sz="850" dirty="0" smtClean="0"/>
              <a:t>4)	Geothermal:  Hydrothermal potential (identified and undiscovered) is taken from the USGS reports “Assessment of Moderate- and High-Temperature Geothermal Resources of the United States” (2008, Williams et al.) and “Quantifying the Undiscovered Geothermal Resources of the United States” (2009, Williams et al.).  Enhanced Geothermal Systems (EGS) potential was derived from an analysis of temperature at depths ranging from 3 km to 10km, produced by  Southern Methodist University Laboratory.  High temperature areas are most favorable for early development using Enhanced Geothermal System (EGS) technology, while low temperature areas are possible resources in future.  Individual areas identified by a dark + symbol indicate high temperature anomalies where identified conventional hydrothermal resources are located. </a:t>
            </a:r>
          </a:p>
          <a:p>
            <a:pPr marL="228600" indent="-228600">
              <a:lnSpc>
                <a:spcPct val="80000"/>
              </a:lnSpc>
              <a:defRPr/>
            </a:pPr>
            <a:r>
              <a:rPr lang="en-US" sz="850" dirty="0" smtClean="0"/>
              <a:t>5)	Long-term hydroelectric potential is drawn from a GIS-based study by INL:  </a:t>
            </a:r>
            <a:r>
              <a:rPr lang="en-US" sz="850" i="1" dirty="0" smtClean="0"/>
              <a:t>Feasibility Assessment of the Water Energy Resources of the United States for New Low Power and Small Hydro Classes of Hydroelectric Plants</a:t>
            </a:r>
            <a:r>
              <a:rPr lang="en-US" sz="850" dirty="0" smtClean="0"/>
              <a:t>, January 2006.  Non-powered dams  from the National Hydropower Asset Assessment Program are also shown, and the estimated 8 GW of potential added to the 60 GW of estimated potential from the INL report.</a:t>
            </a:r>
          </a:p>
          <a:p>
            <a:pPr marL="228600" indent="-228600">
              <a:lnSpc>
                <a:spcPct val="80000"/>
              </a:lnSpc>
              <a:defRPr/>
            </a:pPr>
            <a:r>
              <a:rPr lang="en-US" sz="850" dirty="0" smtClean="0"/>
              <a:t>6)	</a:t>
            </a:r>
            <a:r>
              <a:rPr lang="en-US" sz="850" dirty="0" err="1" smtClean="0"/>
              <a:t>Biopower</a:t>
            </a:r>
            <a:r>
              <a:rPr lang="en-US" sz="850" dirty="0" smtClean="0"/>
              <a:t> potential estimated based on available residue data from the NREL report </a:t>
            </a:r>
            <a:r>
              <a:rPr lang="en-US" sz="850" i="1" dirty="0" smtClean="0"/>
              <a:t>Geographic Perspective on the Current Biomass Resource Availability in the United States </a:t>
            </a:r>
            <a:r>
              <a:rPr lang="en-US" sz="850" dirty="0" smtClean="0"/>
              <a:t>(Milbrandt, 2004), with some data updates in 2008.  The potential calculation assumes 1.1 </a:t>
            </a:r>
            <a:r>
              <a:rPr lang="en-US" sz="850" dirty="0" err="1" smtClean="0"/>
              <a:t>MWh</a:t>
            </a:r>
            <a:r>
              <a:rPr lang="en-US" sz="850" dirty="0" smtClean="0"/>
              <a:t>/bone dry </a:t>
            </a:r>
            <a:r>
              <a:rPr lang="en-US" sz="850" dirty="0" err="1" smtClean="0"/>
              <a:t>tonne</a:t>
            </a:r>
            <a:r>
              <a:rPr lang="en-US" sz="850" dirty="0" smtClean="0"/>
              <a:t>, higher heating values of 8,500 BTU/lb, and a conversion efficiency of 20% for solid residues; 4.7 </a:t>
            </a:r>
            <a:r>
              <a:rPr lang="en-US" sz="850" dirty="0" err="1" smtClean="0"/>
              <a:t>MWh</a:t>
            </a:r>
            <a:r>
              <a:rPr lang="en-US" sz="850" dirty="0" smtClean="0"/>
              <a:t>/</a:t>
            </a:r>
            <a:r>
              <a:rPr lang="en-US" sz="850" dirty="0" err="1" smtClean="0"/>
              <a:t>tonne</a:t>
            </a:r>
            <a:r>
              <a:rPr lang="en-US" sz="850" dirty="0" smtClean="0"/>
              <a:t> of CH</a:t>
            </a:r>
            <a:r>
              <a:rPr lang="en-US" sz="850" baseline="-25000" dirty="0" smtClean="0"/>
              <a:t>4</a:t>
            </a:r>
            <a:r>
              <a:rPr lang="en-US" sz="850" dirty="0" smtClean="0"/>
              <a:t>, higher heating value of 34,250 BTU/lb, and 30% conversion efficiency for gaseous residues.</a:t>
            </a:r>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5CC7BE-2E8C-4829-8552-C934620DE700}" type="slidenum">
              <a:rPr lang="en-US" smtClean="0">
                <a:latin typeface="Arial" charset="0"/>
                <a:cs typeface="Arial" charset="0"/>
              </a:rPr>
              <a:pPr fontAlgn="base">
                <a:spcBef>
                  <a:spcPct val="0"/>
                </a:spcBef>
                <a:spcAft>
                  <a:spcPct val="0"/>
                </a:spcAft>
              </a:pPr>
              <a:t>3</a:t>
            </a:fld>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CD645B7-0B3A-4239-8069-075A43B72B67}" type="slidenum">
              <a:rPr lang="en-US" smtClean="0"/>
              <a:pPr/>
              <a:t>6</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p:bgRef idx="1001">
        <a:schemeClr val="bg1"/>
      </p:bgRef>
    </p:bg>
    <p:spTree>
      <p:nvGrpSpPr>
        <p:cNvPr id="1" name=""/>
        <p:cNvGrpSpPr/>
        <p:nvPr/>
      </p:nvGrpSpPr>
      <p:grpSpPr>
        <a:xfrm>
          <a:off x="0" y="0"/>
          <a:ext cx="0" cy="0"/>
          <a:chOff x="0" y="0"/>
          <a:chExt cx="0" cy="0"/>
        </a:xfrm>
      </p:grpSpPr>
      <p:pic>
        <p:nvPicPr>
          <p:cNvPr id="7" name="Picture 6" descr="NREL_ppt_banner.png"/>
          <p:cNvPicPr>
            <a:picLocks noChangeAspect="1"/>
          </p:cNvPicPr>
          <p:nvPr userDrawn="1"/>
        </p:nvPicPr>
        <p:blipFill>
          <a:blip r:embed="rId2" cstate="print"/>
          <a:stretch>
            <a:fillRect/>
          </a:stretch>
        </p:blipFill>
        <p:spPr>
          <a:xfrm>
            <a:off x="0" y="2588490"/>
            <a:ext cx="9144000" cy="764310"/>
          </a:xfrm>
          <a:prstGeom prst="rect">
            <a:avLst/>
          </a:prstGeom>
        </p:spPr>
      </p:pic>
      <p:cxnSp>
        <p:nvCxnSpPr>
          <p:cNvPr id="10" name="Straight Connector 9"/>
          <p:cNvCxnSpPr/>
          <p:nvPr userDrawn="1"/>
        </p:nvCxnSpPr>
        <p:spPr>
          <a:xfrm rot="5400000">
            <a:off x="-2111247" y="2111247"/>
            <a:ext cx="6858002" cy="2635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Picture 22" descr="NREL Logo2010white.eps"/>
          <p:cNvPicPr>
            <a:picLocks noChangeAspect="1"/>
          </p:cNvPicPr>
          <p:nvPr userDrawn="1"/>
        </p:nvPicPr>
        <p:blipFill>
          <a:blip r:embed="rId3" cstate="print"/>
          <a:stretch>
            <a:fillRect/>
          </a:stretch>
        </p:blipFill>
        <p:spPr>
          <a:xfrm>
            <a:off x="228600" y="304800"/>
            <a:ext cx="1600200" cy="421106"/>
          </a:xfrm>
          <a:prstGeom prst="rect">
            <a:avLst/>
          </a:prstGeom>
        </p:spPr>
      </p:pic>
      <p:sp>
        <p:nvSpPr>
          <p:cNvPr id="24" name="TextBox 23"/>
          <p:cNvSpPr txBox="1"/>
          <p:nvPr userDrawn="1"/>
        </p:nvSpPr>
        <p:spPr>
          <a:xfrm>
            <a:off x="304800" y="6553200"/>
            <a:ext cx="9144000" cy="246221"/>
          </a:xfrm>
          <a:prstGeom prst="rect">
            <a:avLst/>
          </a:prstGeom>
          <a:noFill/>
        </p:spPr>
        <p:txBody>
          <a:bodyPr wrap="square" rtlCol="0">
            <a:spAutoFit/>
          </a:bodyPr>
          <a:lstStyle/>
          <a:p>
            <a:r>
              <a:rPr lang="en-US" sz="1000" dirty="0" smtClean="0"/>
              <a:t>NREL is a national laboratory of the U.S. Department of Energy, Office of Energy Efficiency and Renewable Energy, operated</a:t>
            </a:r>
            <a:r>
              <a:rPr lang="en-US" sz="1000" baseline="0" dirty="0" smtClean="0"/>
              <a:t> by the Alliance for Sustainable Energy, LLC.</a:t>
            </a:r>
            <a:endParaRPr lang="en-US" sz="1000" dirty="0"/>
          </a:p>
        </p:txBody>
      </p:sp>
      <p:sp>
        <p:nvSpPr>
          <p:cNvPr id="9" name="Text Placeholder 8"/>
          <p:cNvSpPr>
            <a:spLocks noGrp="1"/>
          </p:cNvSpPr>
          <p:nvPr>
            <p:ph type="body" sz="quarter" idx="10" hasCustomPrompt="1"/>
          </p:nvPr>
        </p:nvSpPr>
        <p:spPr>
          <a:xfrm>
            <a:off x="2743200" y="1600200"/>
            <a:ext cx="6248400" cy="762000"/>
          </a:xfrm>
        </p:spPr>
        <p:txBody>
          <a:bodyPr>
            <a:noAutofit/>
          </a:bodyPr>
          <a:lstStyle>
            <a:lvl1pPr>
              <a:buNone/>
              <a:defRPr sz="4000"/>
            </a:lvl1pPr>
          </a:lstStyle>
          <a:p>
            <a:pPr lvl="0"/>
            <a:r>
              <a:rPr lang="en-US" dirty="0" smtClean="0"/>
              <a:t>Click to edit Master title Style</a:t>
            </a:r>
          </a:p>
        </p:txBody>
      </p:sp>
      <p:sp>
        <p:nvSpPr>
          <p:cNvPr id="14" name="Text Placeholder 16"/>
          <p:cNvSpPr>
            <a:spLocks noGrp="1"/>
          </p:cNvSpPr>
          <p:nvPr>
            <p:ph type="body" sz="quarter" idx="12" hasCustomPrompt="1"/>
          </p:nvPr>
        </p:nvSpPr>
        <p:spPr>
          <a:xfrm>
            <a:off x="3657600" y="3810000"/>
            <a:ext cx="4648200" cy="2438400"/>
          </a:xfrm>
        </p:spPr>
        <p:txBody>
          <a:bodyPr>
            <a:normAutofit/>
          </a:bodyPr>
          <a:lstStyle>
            <a:lvl1pPr>
              <a:spcAft>
                <a:spcPts val="1800"/>
              </a:spcAft>
              <a:buNone/>
              <a:defRPr sz="2800"/>
            </a:lvl1pPr>
          </a:lstStyle>
          <a:p>
            <a:pPr lvl="0"/>
            <a:r>
              <a:rPr lang="en-US" dirty="0" smtClean="0"/>
              <a:t>Click to edit Master subtitle style </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4343400" y="6685450"/>
            <a:ext cx="457200" cy="152400"/>
          </a:xfrm>
          <a:prstGeom prst="rect">
            <a:avLst/>
          </a:prstGeom>
        </p:spPr>
        <p:txBody>
          <a:bodyPr/>
          <a:lstStyle>
            <a:lvl1pPr algn="ctr" fontAlgn="auto">
              <a:spcBef>
                <a:spcPts val="0"/>
              </a:spcBef>
              <a:spcAft>
                <a:spcPts val="0"/>
              </a:spcAft>
              <a:defRPr/>
            </a:lvl1pPr>
          </a:lstStyle>
          <a:p>
            <a:pPr>
              <a:defRPr/>
            </a:pPr>
            <a:fld id="{84BBFE4B-A9D3-4649-BF2B-F174505F2731}" type="slidenum">
              <a:rPr/>
              <a:pPr>
                <a:defRPr/>
              </a:pPr>
              <a:t>‹#›</a:t>
            </a:fld>
            <a:endParaRPr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2"/>
          <p:cNvSpPr>
            <a:spLocks noGrp="1"/>
          </p:cNvSpPr>
          <p:nvPr>
            <p:ph idx="1"/>
          </p:nvPr>
        </p:nvSpPr>
        <p:spPr>
          <a:xfrm>
            <a:off x="457200" y="1600200"/>
            <a:ext cx="8229600" cy="4525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a:xfrm>
            <a:off x="4343400" y="6684963"/>
            <a:ext cx="457200" cy="152400"/>
          </a:xfrm>
          <a:prstGeom prst="rect">
            <a:avLst/>
          </a:prstGeom>
        </p:spPr>
        <p:txBody>
          <a:bodyPr/>
          <a:lstStyle>
            <a:lvl1pPr>
              <a:defRPr/>
            </a:lvl1pPr>
          </a:lstStyle>
          <a:p>
            <a:pPr>
              <a:defRPr/>
            </a:pPr>
            <a:fld id="{4FB69325-8190-42DA-84E1-C4EE6FE2652C}" type="slidenum">
              <a:rPr/>
              <a:pPr>
                <a:defRPr/>
              </a:pPr>
              <a:t>‹#›</a:t>
            </a:fld>
            <a:endParaRPr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Ref idx="1001">
        <a:schemeClr val="bg1"/>
      </p:bgRef>
    </p:bg>
    <p:spTree>
      <p:nvGrpSpPr>
        <p:cNvPr id="1" name=""/>
        <p:cNvGrpSpPr/>
        <p:nvPr/>
      </p:nvGrpSpPr>
      <p:grpSpPr>
        <a:xfrm>
          <a:off x="0" y="0"/>
          <a:ext cx="0" cy="0"/>
          <a:chOff x="0" y="0"/>
          <a:chExt cx="0" cy="0"/>
        </a:xfrm>
      </p:grpSpPr>
      <p:pic>
        <p:nvPicPr>
          <p:cNvPr id="23" name="Picture 22" descr="NREL Logo2010white.eps"/>
          <p:cNvPicPr>
            <a:picLocks noChangeAspect="1"/>
          </p:cNvPicPr>
          <p:nvPr userDrawn="1"/>
        </p:nvPicPr>
        <p:blipFill>
          <a:blip r:embed="rId2" cstate="print"/>
          <a:stretch>
            <a:fillRect/>
          </a:stretch>
        </p:blipFill>
        <p:spPr>
          <a:xfrm>
            <a:off x="228600" y="304800"/>
            <a:ext cx="1600200" cy="421106"/>
          </a:xfrm>
          <a:prstGeom prst="rect">
            <a:avLst/>
          </a:prstGeom>
        </p:spPr>
      </p:pic>
      <p:pic>
        <p:nvPicPr>
          <p:cNvPr id="8" name="Picture 7" descr="image1.png"/>
          <p:cNvPicPr>
            <a:picLocks/>
          </p:cNvPicPr>
          <p:nvPr userDrawn="1"/>
        </p:nvPicPr>
        <p:blipFill>
          <a:blip r:embed="rId3" cstate="print"/>
          <a:stretch>
            <a:fillRect/>
          </a:stretch>
        </p:blipFill>
        <p:spPr>
          <a:xfrm>
            <a:off x="0" y="2590800"/>
            <a:ext cx="1664208" cy="768096"/>
          </a:xfrm>
          <a:prstGeom prst="rect">
            <a:avLst/>
          </a:prstGeom>
        </p:spPr>
      </p:pic>
      <p:pic>
        <p:nvPicPr>
          <p:cNvPr id="9" name="Picture 8" descr="image2.png"/>
          <p:cNvPicPr>
            <a:picLocks/>
          </p:cNvPicPr>
          <p:nvPr userDrawn="1"/>
        </p:nvPicPr>
        <p:blipFill>
          <a:blip r:embed="rId4" cstate="print"/>
          <a:stretch>
            <a:fillRect/>
          </a:stretch>
        </p:blipFill>
        <p:spPr>
          <a:xfrm>
            <a:off x="1371600" y="2590801"/>
            <a:ext cx="1901952" cy="765461"/>
          </a:xfrm>
          <a:prstGeom prst="rect">
            <a:avLst/>
          </a:prstGeom>
        </p:spPr>
      </p:pic>
      <p:cxnSp>
        <p:nvCxnSpPr>
          <p:cNvPr id="10" name="Straight Connector 9"/>
          <p:cNvCxnSpPr/>
          <p:nvPr userDrawn="1"/>
        </p:nvCxnSpPr>
        <p:spPr>
          <a:xfrm rot="5400000">
            <a:off x="-2111247" y="2111247"/>
            <a:ext cx="6858002" cy="26355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rot="5400000" flipH="1" flipV="1">
            <a:off x="-550737" y="547235"/>
            <a:ext cx="4956502" cy="38550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descr="image3.jpg"/>
          <p:cNvPicPr>
            <a:picLocks/>
          </p:cNvPicPr>
          <p:nvPr userDrawn="1"/>
        </p:nvPicPr>
        <p:blipFill>
          <a:blip r:embed="rId5" cstate="print"/>
          <a:stretch>
            <a:fillRect/>
          </a:stretch>
        </p:blipFill>
        <p:spPr>
          <a:xfrm>
            <a:off x="3310128" y="2590800"/>
            <a:ext cx="2203704" cy="768096"/>
          </a:xfrm>
          <a:prstGeom prst="rect">
            <a:avLst/>
          </a:prstGeom>
        </p:spPr>
      </p:pic>
      <p:pic>
        <p:nvPicPr>
          <p:cNvPr id="12" name="Picture 11" descr="image4.jpg"/>
          <p:cNvPicPr>
            <a:picLocks/>
          </p:cNvPicPr>
          <p:nvPr userDrawn="1"/>
        </p:nvPicPr>
        <p:blipFill>
          <a:blip r:embed="rId6" cstate="print"/>
          <a:stretch>
            <a:fillRect/>
          </a:stretch>
        </p:blipFill>
        <p:spPr>
          <a:xfrm>
            <a:off x="5550408" y="2587752"/>
            <a:ext cx="1271016" cy="771402"/>
          </a:xfrm>
          <a:prstGeom prst="rect">
            <a:avLst/>
          </a:prstGeom>
        </p:spPr>
      </p:pic>
      <p:pic>
        <p:nvPicPr>
          <p:cNvPr id="13" name="Picture 12" descr="image5.jpg"/>
          <p:cNvPicPr>
            <a:picLocks/>
          </p:cNvPicPr>
          <p:nvPr userDrawn="1"/>
        </p:nvPicPr>
        <p:blipFill>
          <a:blip r:embed="rId7" cstate="print"/>
          <a:stretch>
            <a:fillRect/>
          </a:stretch>
        </p:blipFill>
        <p:spPr>
          <a:xfrm>
            <a:off x="6858000" y="2590800"/>
            <a:ext cx="2286000" cy="768096"/>
          </a:xfrm>
          <a:prstGeom prst="rect">
            <a:avLst/>
          </a:prstGeom>
        </p:spPr>
      </p:pic>
      <p:sp>
        <p:nvSpPr>
          <p:cNvPr id="18" name="Text Placeholder 8"/>
          <p:cNvSpPr>
            <a:spLocks noGrp="1"/>
          </p:cNvSpPr>
          <p:nvPr>
            <p:ph type="body" sz="quarter" idx="12" hasCustomPrompt="1"/>
          </p:nvPr>
        </p:nvSpPr>
        <p:spPr>
          <a:xfrm>
            <a:off x="2743200" y="3584448"/>
            <a:ext cx="6248400" cy="762000"/>
          </a:xfrm>
        </p:spPr>
        <p:txBody>
          <a:bodyPr>
            <a:noAutofit/>
          </a:bodyPr>
          <a:lstStyle>
            <a:lvl1pPr>
              <a:buNone/>
              <a:defRPr sz="3600"/>
            </a:lvl1pPr>
          </a:lstStyle>
          <a:p>
            <a:pPr lvl="0"/>
            <a:r>
              <a:rPr lang="en-US" dirty="0" smtClean="0"/>
              <a:t>Click to edit Master title Style</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mp; Content -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Line 5"/>
          <p:cNvSpPr>
            <a:spLocks noChangeShapeType="1"/>
          </p:cNvSpPr>
          <p:nvPr userDrawn="1"/>
        </p:nvSpPr>
        <p:spPr bwMode="auto">
          <a:xfrm>
            <a:off x="0" y="762000"/>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smtClean="0">
              <a:ln>
                <a:noFill/>
              </a:ln>
              <a:solidFill>
                <a:schemeClr val="tx1"/>
              </a:solidFill>
              <a:effectLst/>
              <a:uLnTx/>
              <a:uFillTx/>
              <a:latin typeface="Arial" charset="0"/>
              <a:ea typeface="ＭＳ Ｐゴシック" pitchFamily="-109" charset="-128"/>
              <a:cs typeface="+mn-cs"/>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67200"/>
          </a:xfrm>
        </p:spPr>
        <p:txBody>
          <a:bodyPr/>
          <a:lstStyle>
            <a:lvl1pPr>
              <a:defRPr sz="24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8"/>
          <p:cNvSpPr>
            <a:spLocks noGrp="1"/>
          </p:cNvSpPr>
          <p:nvPr>
            <p:ph type="body" sz="quarter" idx="10"/>
          </p:nvPr>
        </p:nvSpPr>
        <p:spPr>
          <a:xfrm>
            <a:off x="457200" y="1295400"/>
            <a:ext cx="4038600" cy="457200"/>
          </a:xfrm>
        </p:spPr>
        <p:txBody>
          <a:bodyPr>
            <a:noAutofit/>
          </a:bodyPr>
          <a:lstStyle>
            <a:lvl1pPr>
              <a:buNone/>
              <a:defRPr sz="2400" b="1"/>
            </a:lvl1pPr>
          </a:lstStyle>
          <a:p>
            <a:pPr lvl="0"/>
            <a:r>
              <a:rPr lang="en-US" smtClean="0"/>
              <a:t>Click to edit Master text styles</a:t>
            </a:r>
          </a:p>
        </p:txBody>
      </p:sp>
      <p:sp>
        <p:nvSpPr>
          <p:cNvPr id="8" name="Text Placeholder 8"/>
          <p:cNvSpPr>
            <a:spLocks noGrp="1"/>
          </p:cNvSpPr>
          <p:nvPr>
            <p:ph type="body" sz="quarter" idx="11"/>
          </p:nvPr>
        </p:nvSpPr>
        <p:spPr>
          <a:xfrm>
            <a:off x="4648200" y="1295400"/>
            <a:ext cx="4038600" cy="457200"/>
          </a:xfrm>
        </p:spPr>
        <p:txBody>
          <a:bodyPr>
            <a:noAutofit/>
          </a:bodyPr>
          <a:lstStyle>
            <a:lvl1pPr>
              <a:buNone/>
              <a:defRPr sz="2400" b="1"/>
            </a:lvl1pPr>
          </a:lstStyle>
          <a:p>
            <a:pPr lvl="0"/>
            <a:r>
              <a:rPr lang="en-US"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itle, Text, Object -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lstStyle>
            <a:lvl1pPr>
              <a:defRPr sz="2800"/>
            </a:lvl1pPr>
            <a:lvl2pPr>
              <a:buSzPct val="80000"/>
              <a:buFont typeface="Courier New" pitchFamily="49" charset="0"/>
              <a:buChar char="o"/>
              <a:defRPr sz="2400"/>
            </a:lvl2pPr>
            <a:lvl3pPr marL="1258888" indent="-344488">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No Ba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18872"/>
            <a:ext cx="8229600" cy="566928"/>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2pPr>
              <a:buSzPct val="80000"/>
              <a:buFont typeface="Courier New" pitchFamily="49" charset="0"/>
              <a:buChar char="o"/>
              <a:defRPr/>
            </a:lvl2pPr>
            <a:lvl3pPr>
              <a:buFont typeface="Calibri" pitchFamily="34" charset="0"/>
              <a:buChar char="–"/>
              <a:defRPr/>
            </a:lvl3pPr>
            <a:lvl4pPr>
              <a:buFont typeface="Wingdings" pitchFamily="2" charset="2"/>
              <a:buChar char="§"/>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267200"/>
          </a:xfrm>
        </p:spPr>
        <p:txBody>
          <a:bodyPr/>
          <a:lstStyle>
            <a:lvl1pPr>
              <a:defRPr sz="2400" b="0" baseline="0"/>
            </a:lvl1pPr>
            <a:lvl2pPr>
              <a:buSzPct val="80000"/>
              <a:buFont typeface="Courier New" pitchFamily="49" charset="0"/>
              <a:buChar char="o"/>
              <a:defRPr lang="en-US" sz="2200" kern="1200" dirty="0" smtClean="0">
                <a:solidFill>
                  <a:schemeClr val="tx1"/>
                </a:solidFill>
                <a:latin typeface="+mn-lt"/>
                <a:ea typeface="+mn-ea"/>
                <a:cs typeface="+mn-cs"/>
              </a:defRPr>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5000"/>
            <a:ext cx="4038600" cy="4267200"/>
          </a:xfrm>
        </p:spPr>
        <p:txBody>
          <a:bodyPr/>
          <a:lstStyle>
            <a:lvl1pPr>
              <a:defRPr sz="2400" b="0"/>
            </a:lvl1pPr>
            <a:lvl2pPr>
              <a:buSzPct val="80000"/>
              <a:buFont typeface="Courier New" pitchFamily="49" charset="0"/>
              <a:buChar char="o"/>
              <a:defRPr sz="22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p:cNvSpPr>
            <a:spLocks noGrp="1"/>
          </p:cNvSpPr>
          <p:nvPr>
            <p:ph type="body" sz="quarter" idx="10"/>
          </p:nvPr>
        </p:nvSpPr>
        <p:spPr>
          <a:xfrm>
            <a:off x="457200" y="1295400"/>
            <a:ext cx="4038600" cy="457200"/>
          </a:xfrm>
        </p:spPr>
        <p:txBody>
          <a:bodyPr>
            <a:noAutofit/>
          </a:bodyPr>
          <a:lstStyle>
            <a:lvl1pPr>
              <a:buNone/>
              <a:defRPr sz="2400" b="1"/>
            </a:lvl1pPr>
          </a:lstStyle>
          <a:p>
            <a:pPr lvl="0"/>
            <a:r>
              <a:rPr lang="en-US" smtClean="0"/>
              <a:t>Click to edit Master text styles</a:t>
            </a:r>
          </a:p>
        </p:txBody>
      </p:sp>
      <p:sp>
        <p:nvSpPr>
          <p:cNvPr id="10" name="Text Placeholder 8"/>
          <p:cNvSpPr>
            <a:spLocks noGrp="1"/>
          </p:cNvSpPr>
          <p:nvPr>
            <p:ph type="body" sz="quarter" idx="11"/>
          </p:nvPr>
        </p:nvSpPr>
        <p:spPr>
          <a:xfrm>
            <a:off x="4648200" y="1295400"/>
            <a:ext cx="4038600" cy="457200"/>
          </a:xfrm>
        </p:spPr>
        <p:txBody>
          <a:bodyPr>
            <a:noAutofit/>
          </a:bodyPr>
          <a:lstStyle>
            <a:lvl1pPr>
              <a:buNone/>
              <a:defRPr sz="2400" b="1"/>
            </a:lvl1pPr>
          </a:lstStyle>
          <a:p>
            <a:pPr lvl="0"/>
            <a:r>
              <a:rPr lang="en-US" smtClean="0"/>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 Text, Object - No Bar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lstStyle>
            <a:lvl1pPr>
              <a:defRPr sz="2800"/>
            </a:lvl1pPr>
            <a:lvl2pPr>
              <a:buSzPct val="80000"/>
              <a:buFont typeface="Courier New" pitchFamily="49" charset="0"/>
              <a:buChar char="o"/>
              <a:defRPr sz="2400"/>
            </a:lvl2pPr>
            <a:lvl3pPr>
              <a:buFont typeface="Calibri" pitchFamily="34" charset="0"/>
              <a:buChar char="–"/>
              <a:defRPr sz="2000"/>
            </a:lvl3pPr>
            <a:lvl4pPr>
              <a:buFont typeface="Wingdings" pitchFamily="2" charset="2"/>
              <a:buChar cha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47800"/>
            <a:ext cx="4038600" cy="4724400"/>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 name="Rectangle 4"/>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563562"/>
          </a:xfrm>
        </p:spPr>
        <p:txBody>
          <a:bodyPr/>
          <a:lstStyle>
            <a:lvl1pPr algn="ctr">
              <a:defRPr/>
            </a:lvl1pPr>
          </a:lstStyle>
          <a:p>
            <a:r>
              <a:rPr lang="en-US" smtClean="0"/>
              <a:t>Click to edit Master title style</a:t>
            </a:r>
            <a:endParaRPr lang="en-US" dirty="0"/>
          </a:p>
        </p:txBody>
      </p:sp>
      <p:sp>
        <p:nvSpPr>
          <p:cNvPr id="3" name="Rectangle 2"/>
          <p:cNvSpPr/>
          <p:nvPr userDrawn="1"/>
        </p:nvSpPr>
        <p:spPr>
          <a:xfrm>
            <a:off x="0" y="6858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0"/>
          </p:nvPr>
        </p:nvSpPr>
        <p:spPr>
          <a:xfrm>
            <a:off x="457200" y="2590800"/>
            <a:ext cx="8229600" cy="609600"/>
          </a:xfrm>
        </p:spPr>
        <p:txBody>
          <a:bodyPr>
            <a:normAutofit/>
          </a:bodyPr>
          <a:lstStyle>
            <a:lvl1pPr algn="ctr">
              <a:buNone/>
              <a:defRPr sz="2400"/>
            </a:lvl1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22238"/>
            <a:ext cx="8229600" cy="5635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371600"/>
            <a:ext cx="82296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Line 5"/>
          <p:cNvSpPr>
            <a:spLocks noChangeShapeType="1"/>
          </p:cNvSpPr>
          <p:nvPr/>
        </p:nvSpPr>
        <p:spPr bwMode="auto">
          <a:xfrm>
            <a:off x="0" y="758825"/>
            <a:ext cx="9144000" cy="0"/>
          </a:xfrm>
          <a:prstGeom prst="line">
            <a:avLst/>
          </a:prstGeom>
          <a:noFill/>
          <a:ln w="285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smtClean="0">
              <a:ln>
                <a:noFill/>
              </a:ln>
              <a:solidFill>
                <a:schemeClr val="tx1"/>
              </a:solidFill>
              <a:effectLst/>
              <a:uLnTx/>
              <a:uFillTx/>
              <a:latin typeface="Arial" charset="0"/>
              <a:ea typeface="ＭＳ Ｐゴシック" pitchFamily="-109" charset="-128"/>
              <a:cs typeface="+mn-cs"/>
            </a:endParaRPr>
          </a:p>
        </p:txBody>
      </p:sp>
      <p:pic>
        <p:nvPicPr>
          <p:cNvPr id="5" name="Picture 4" descr="bluebaseline.jpg"/>
          <p:cNvPicPr>
            <a:picLocks noChangeAspect="1"/>
          </p:cNvPicPr>
          <p:nvPr/>
        </p:nvPicPr>
        <p:blipFill>
          <a:blip r:embed="rId13" cstate="print"/>
          <a:stretch>
            <a:fillRect/>
          </a:stretch>
        </p:blipFill>
        <p:spPr>
          <a:xfrm>
            <a:off x="0" y="6647688"/>
            <a:ext cx="9144000" cy="216842"/>
          </a:xfrm>
          <a:prstGeom prst="rect">
            <a:avLst/>
          </a:prstGeom>
        </p:spPr>
      </p:pic>
      <p:sp>
        <p:nvSpPr>
          <p:cNvPr id="6" name="TextBox 5"/>
          <p:cNvSpPr txBox="1"/>
          <p:nvPr/>
        </p:nvSpPr>
        <p:spPr>
          <a:xfrm>
            <a:off x="8305800" y="6629400"/>
            <a:ext cx="381000" cy="26161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fld id="{052F19B7-D418-4022-ADCB-81F2774CAD6C}" type="slidenum">
              <a:rPr lang="en-US" sz="1100" smtClean="0">
                <a:solidFill>
                  <a:schemeClr val="bg1"/>
                </a:solidFill>
              </a:rPr>
              <a:pPr marL="0" marR="0" indent="0" algn="l" defTabSz="914400" rtl="0" eaLnBrk="1" fontAlgn="auto" latinLnBrk="0" hangingPunct="1">
                <a:lnSpc>
                  <a:spcPct val="100000"/>
                </a:lnSpc>
                <a:spcBef>
                  <a:spcPts val="0"/>
                </a:spcBef>
                <a:spcAft>
                  <a:spcPts val="0"/>
                </a:spcAft>
                <a:buClrTx/>
                <a:buSzTx/>
                <a:buFontTx/>
                <a:buNone/>
                <a:tabLst/>
                <a:defRPr/>
              </a:pPr>
              <a:t>‹#›</a:t>
            </a:fld>
            <a:endParaRPr lang="en-US" sz="1100" dirty="0" smtClean="0">
              <a:solidFill>
                <a:schemeClr val="bg1"/>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62" r:id="rId5"/>
    <p:sldLayoutId id="2147483663" r:id="rId6"/>
    <p:sldLayoutId id="2147483669" r:id="rId7"/>
    <p:sldLayoutId id="2147483665" r:id="rId8"/>
    <p:sldLayoutId id="2147483667" r:id="rId9"/>
    <p:sldLayoutId id="2147483670" r:id="rId10"/>
    <p:sldLayoutId id="2147483671"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2.jpeg"/><Relationship Id="rId11" Type="http://schemas.openxmlformats.org/officeDocument/2006/relationships/image" Target="../media/image18.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33600" y="762000"/>
            <a:ext cx="6934200" cy="1752600"/>
          </a:xfrm>
        </p:spPr>
        <p:txBody>
          <a:bodyPr anchor="b"/>
          <a:lstStyle/>
          <a:p>
            <a:pPr indent="0" algn="ctr"/>
            <a:r>
              <a:rPr lang="en-US" sz="3600" dirty="0" smtClean="0">
                <a:latin typeface="Arial" charset="0"/>
                <a:cs typeface="Arial" charset="0"/>
              </a:rPr>
              <a:t>Renewable Energy Technology Resource Maps and Technical Potential for the United States</a:t>
            </a:r>
            <a:endParaRPr lang="en-US" sz="3600" dirty="0"/>
          </a:p>
        </p:txBody>
      </p:sp>
      <p:sp>
        <p:nvSpPr>
          <p:cNvPr id="3" name="Text Placeholder 2"/>
          <p:cNvSpPr>
            <a:spLocks noGrp="1"/>
          </p:cNvSpPr>
          <p:nvPr>
            <p:ph type="body" sz="quarter" idx="12"/>
          </p:nvPr>
        </p:nvSpPr>
        <p:spPr/>
        <p:txBody>
          <a:bodyPr/>
          <a:lstStyle/>
          <a:p>
            <a:endParaRPr lang="en-US" dirty="0" smtClean="0"/>
          </a:p>
          <a:p>
            <a:r>
              <a:rPr lang="en-US" dirty="0" smtClean="0"/>
              <a:t>Updated July 2012</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87313"/>
            <a:ext cx="8229600" cy="584200"/>
          </a:xfrm>
          <a:prstGeom prst="rect">
            <a:avLst/>
          </a:prstGeom>
        </p:spPr>
        <p:txBody>
          <a:bodyPr/>
          <a:lstStyle/>
          <a:p>
            <a:pPr fontAlgn="auto">
              <a:spcAft>
                <a:spcPts val="0"/>
              </a:spcAft>
              <a:defRPr/>
            </a:pPr>
            <a:r>
              <a:rPr lang="en-US" sz="3200" b="1" dirty="0">
                <a:latin typeface="Arial" pitchFamily="34" charset="0"/>
                <a:ea typeface="+mj-ea"/>
                <a:cs typeface="Arial" pitchFamily="34" charset="0"/>
              </a:rPr>
              <a:t>U.S. Renewable Resources</a:t>
            </a:r>
          </a:p>
        </p:txBody>
      </p:sp>
      <p:pic>
        <p:nvPicPr>
          <p:cNvPr id="24" name="Picture 23" descr="a10_ases_july2012_v2-7b.jpg"/>
          <p:cNvPicPr>
            <a:picLocks noChangeAspect="1"/>
          </p:cNvPicPr>
          <p:nvPr/>
        </p:nvPicPr>
        <p:blipFill>
          <a:blip r:embed="rId3" cstate="print"/>
          <a:srcRect l="10000" t="11765" r="7273" b="9412"/>
          <a:stretch>
            <a:fillRect/>
          </a:stretch>
        </p:blipFill>
        <p:spPr>
          <a:xfrm>
            <a:off x="777241" y="914400"/>
            <a:ext cx="7700069" cy="5669280"/>
          </a:xfrm>
          <a:prstGeom prst="rect">
            <a:avLst/>
          </a:prstGeom>
        </p:spPr>
      </p:pic>
      <p:pic>
        <p:nvPicPr>
          <p:cNvPr id="25" name="Picture 24" descr="a10_ases_july2012_v2-6b.jpg"/>
          <p:cNvPicPr>
            <a:picLocks noChangeAspect="1"/>
          </p:cNvPicPr>
          <p:nvPr/>
        </p:nvPicPr>
        <p:blipFill>
          <a:blip r:embed="rId4" cstate="print"/>
          <a:srcRect l="10000" t="11765" r="7273" b="9412"/>
          <a:stretch>
            <a:fillRect/>
          </a:stretch>
        </p:blipFill>
        <p:spPr>
          <a:xfrm>
            <a:off x="777240" y="914377"/>
            <a:ext cx="7700069" cy="5669280"/>
          </a:xfrm>
          <a:prstGeom prst="rect">
            <a:avLst/>
          </a:prstGeom>
        </p:spPr>
      </p:pic>
      <p:pic>
        <p:nvPicPr>
          <p:cNvPr id="26" name="Picture 25" descr="a10_ases_july2012_v2-5b.jpg"/>
          <p:cNvPicPr>
            <a:picLocks noChangeAspect="1"/>
          </p:cNvPicPr>
          <p:nvPr/>
        </p:nvPicPr>
        <p:blipFill>
          <a:blip r:embed="rId5" cstate="print"/>
          <a:srcRect l="10000" t="11765" r="7273" b="9412"/>
          <a:stretch>
            <a:fillRect/>
          </a:stretch>
        </p:blipFill>
        <p:spPr>
          <a:xfrm>
            <a:off x="777240" y="914400"/>
            <a:ext cx="7700070" cy="5669280"/>
          </a:xfrm>
          <a:prstGeom prst="rect">
            <a:avLst/>
          </a:prstGeom>
        </p:spPr>
      </p:pic>
      <p:pic>
        <p:nvPicPr>
          <p:cNvPr id="27" name="Picture 26" descr="a10_ases_july2012_v2-4b.jpg"/>
          <p:cNvPicPr>
            <a:picLocks noChangeAspect="1"/>
          </p:cNvPicPr>
          <p:nvPr/>
        </p:nvPicPr>
        <p:blipFill>
          <a:blip r:embed="rId6" cstate="print"/>
          <a:srcRect l="10000" t="11765" r="7273" b="9412"/>
          <a:stretch>
            <a:fillRect/>
          </a:stretch>
        </p:blipFill>
        <p:spPr>
          <a:xfrm>
            <a:off x="777240" y="914400"/>
            <a:ext cx="7700070" cy="5669280"/>
          </a:xfrm>
          <a:prstGeom prst="rect">
            <a:avLst/>
          </a:prstGeom>
        </p:spPr>
      </p:pic>
      <p:pic>
        <p:nvPicPr>
          <p:cNvPr id="28" name="Picture 27" descr="a10_ases_july2012_v2-3b.jpg"/>
          <p:cNvPicPr>
            <a:picLocks noChangeAspect="1"/>
          </p:cNvPicPr>
          <p:nvPr/>
        </p:nvPicPr>
        <p:blipFill>
          <a:blip r:embed="rId7" cstate="print"/>
          <a:srcRect l="10000" t="11765" r="7273" b="9412"/>
          <a:stretch>
            <a:fillRect/>
          </a:stretch>
        </p:blipFill>
        <p:spPr>
          <a:xfrm>
            <a:off x="777240" y="914400"/>
            <a:ext cx="7700070" cy="5669280"/>
          </a:xfrm>
          <a:prstGeom prst="rect">
            <a:avLst/>
          </a:prstGeom>
        </p:spPr>
      </p:pic>
      <p:pic>
        <p:nvPicPr>
          <p:cNvPr id="29" name="Picture 28" descr="a10_ases_july2012_v2-2b.jpg"/>
          <p:cNvPicPr>
            <a:picLocks noChangeAspect="1"/>
          </p:cNvPicPr>
          <p:nvPr/>
        </p:nvPicPr>
        <p:blipFill>
          <a:blip r:embed="rId8" cstate="print"/>
          <a:srcRect l="10000" t="11765" r="7273" b="9412"/>
          <a:stretch>
            <a:fillRect/>
          </a:stretch>
        </p:blipFill>
        <p:spPr>
          <a:xfrm>
            <a:off x="777240" y="914400"/>
            <a:ext cx="7700070" cy="5669280"/>
          </a:xfrm>
          <a:prstGeom prst="rect">
            <a:avLst/>
          </a:prstGeom>
        </p:spPr>
      </p:pic>
      <p:pic>
        <p:nvPicPr>
          <p:cNvPr id="30" name="Picture 29" descr="a10_ases_july2012_v2-1b.jpg"/>
          <p:cNvPicPr>
            <a:picLocks noChangeAspect="1"/>
          </p:cNvPicPr>
          <p:nvPr/>
        </p:nvPicPr>
        <p:blipFill>
          <a:blip r:embed="rId9" cstate="print"/>
          <a:srcRect l="10000" t="11765" r="7273" b="9412"/>
          <a:stretch>
            <a:fillRect/>
          </a:stretch>
        </p:blipFill>
        <p:spPr>
          <a:xfrm>
            <a:off x="777240" y="914400"/>
            <a:ext cx="7700070" cy="5669280"/>
          </a:xfrm>
          <a:prstGeom prst="rect">
            <a:avLst/>
          </a:prstGeom>
        </p:spPr>
      </p:pic>
      <p:pic>
        <p:nvPicPr>
          <p:cNvPr id="31" name="Picture 30" descr="a10_ases_july2012_v2b.jpg"/>
          <p:cNvPicPr>
            <a:picLocks noChangeAspect="1"/>
          </p:cNvPicPr>
          <p:nvPr/>
        </p:nvPicPr>
        <p:blipFill>
          <a:blip r:embed="rId10" cstate="print"/>
          <a:srcRect l="10000" t="11765" r="7273" b="9412"/>
          <a:stretch>
            <a:fillRect/>
          </a:stretch>
        </p:blipFill>
        <p:spPr>
          <a:xfrm>
            <a:off x="777240" y="914400"/>
            <a:ext cx="7700070" cy="5669280"/>
          </a:xfrm>
          <a:prstGeom prst="rect">
            <a:avLst/>
          </a:prstGeom>
        </p:spPr>
      </p:pic>
      <p:graphicFrame>
        <p:nvGraphicFramePr>
          <p:cNvPr id="14" name="Group 71"/>
          <p:cNvGraphicFramePr>
            <a:graphicFrameLocks noGrp="1"/>
          </p:cNvGraphicFramePr>
          <p:nvPr/>
        </p:nvGraphicFramePr>
        <p:xfrm>
          <a:off x="1447800" y="2362200"/>
          <a:ext cx="6400800" cy="1414064"/>
        </p:xfrm>
        <a:graphic>
          <a:graphicData uri="http://schemas.openxmlformats.org/drawingml/2006/table">
            <a:tbl>
              <a:tblPr/>
              <a:tblGrid>
                <a:gridCol w="1036638"/>
                <a:gridCol w="1096962"/>
                <a:gridCol w="973138"/>
                <a:gridCol w="1160462"/>
                <a:gridCol w="1066800"/>
                <a:gridCol w="1066800"/>
              </a:tblGrid>
              <a:tr h="157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2060"/>
                          </a:solidFill>
                          <a:effectLst/>
                          <a:latin typeface="Arial" charset="0"/>
                        </a:rPr>
                        <a:t>Resource</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Solar PV/CSP)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Wind</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Geothermal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Water Power</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FFFFFF"/>
                          </a:solidFill>
                          <a:effectLst/>
                          <a:latin typeface="Arial" charset="0"/>
                        </a:rPr>
                        <a:t>Biopower</a:t>
                      </a:r>
                      <a:endParaRPr kumimoji="0" lang="en-US" sz="1100" b="1" i="0" u="none" strike="noStrike" cap="none" normalizeH="0" baseline="0" dirty="0" smtClean="0">
                        <a:ln>
                          <a:noFill/>
                        </a:ln>
                        <a:solidFill>
                          <a:srgbClr val="FFFFFF"/>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r>
              <a:tr h="764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rPr>
                        <a:t>Theoretical Potential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38,000GW (CSP)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4,200 GW (offshore to 50 nm)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 GW (conventional) 4,000 GW (EGS)</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68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62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
        <p:nvSpPr>
          <p:cNvPr id="22" name="TextBox 21"/>
          <p:cNvSpPr txBox="1"/>
          <p:nvPr/>
        </p:nvSpPr>
        <p:spPr>
          <a:xfrm>
            <a:off x="7852364" y="2971800"/>
            <a:ext cx="1194558" cy="861774"/>
          </a:xfrm>
          <a:prstGeom prst="rect">
            <a:avLst/>
          </a:prstGeom>
          <a:noFill/>
        </p:spPr>
        <p:txBody>
          <a:bodyPr wrap="none" rtlCol="0">
            <a:spAutoFit/>
          </a:bodyPr>
          <a:lstStyle/>
          <a:p>
            <a:r>
              <a:rPr lang="en-US" sz="1000" i="1" dirty="0" smtClean="0">
                <a:solidFill>
                  <a:schemeClr val="accent5">
                    <a:lumMod val="50000"/>
                  </a:schemeClr>
                </a:solidFill>
              </a:rPr>
              <a:t>Technical potential </a:t>
            </a:r>
          </a:p>
          <a:p>
            <a:r>
              <a:rPr lang="en-US" sz="1000" i="1" dirty="0" smtClean="0">
                <a:solidFill>
                  <a:schemeClr val="accent5">
                    <a:lumMod val="50000"/>
                  </a:schemeClr>
                </a:solidFill>
              </a:rPr>
              <a:t>sources and </a:t>
            </a:r>
          </a:p>
          <a:p>
            <a:r>
              <a:rPr lang="en-US" sz="1000" i="1" dirty="0" smtClean="0">
                <a:solidFill>
                  <a:schemeClr val="accent5">
                    <a:lumMod val="50000"/>
                  </a:schemeClr>
                </a:solidFill>
              </a:rPr>
              <a:t>assumptions are </a:t>
            </a:r>
          </a:p>
          <a:p>
            <a:r>
              <a:rPr lang="en-US" sz="1000" i="1" dirty="0" smtClean="0">
                <a:solidFill>
                  <a:schemeClr val="accent5">
                    <a:lumMod val="50000"/>
                  </a:schemeClr>
                </a:solidFill>
              </a:rPr>
              <a:t>listed in the slide</a:t>
            </a:r>
          </a:p>
          <a:p>
            <a:r>
              <a:rPr lang="en-US" sz="1000" i="1" dirty="0" smtClean="0">
                <a:solidFill>
                  <a:schemeClr val="accent5">
                    <a:lumMod val="50000"/>
                  </a:schemeClr>
                </a:solidFill>
              </a:rPr>
              <a:t>notes.</a:t>
            </a:r>
            <a:endParaRPr lang="en-US" sz="1000" i="1" dirty="0">
              <a:solidFill>
                <a:schemeClr val="accent5">
                  <a:lumMod val="50000"/>
                </a:schemeClr>
              </a:solidFill>
            </a:endParaRPr>
          </a:p>
        </p:txBody>
      </p:sp>
      <p:pic>
        <p:nvPicPr>
          <p:cNvPr id="23" name="Picture 22" descr="nrel_logo_large.jpg"/>
          <p:cNvPicPr>
            <a:picLocks noChangeAspect="1"/>
          </p:cNvPicPr>
          <p:nvPr/>
        </p:nvPicPr>
        <p:blipFill>
          <a:blip r:embed="rId11" cstate="print"/>
          <a:srcRect l="6627" t="-10909" r="7796" b="14182"/>
          <a:stretch>
            <a:fillRect/>
          </a:stretch>
        </p:blipFill>
        <p:spPr>
          <a:xfrm>
            <a:off x="7634832" y="6142940"/>
            <a:ext cx="1204368" cy="4864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457200" y="87313"/>
            <a:ext cx="8229600" cy="584200"/>
          </a:xfrm>
          <a:prstGeom prst="rect">
            <a:avLst/>
          </a:prstGeom>
        </p:spPr>
        <p:txBody>
          <a:bodyPr/>
          <a:lstStyle/>
          <a:p>
            <a:pPr fontAlgn="auto">
              <a:spcAft>
                <a:spcPts val="0"/>
              </a:spcAft>
              <a:defRPr/>
            </a:pPr>
            <a:r>
              <a:rPr lang="en-US" sz="3200" b="1" dirty="0">
                <a:latin typeface="Arial" pitchFamily="34" charset="0"/>
                <a:ea typeface="+mj-ea"/>
                <a:cs typeface="Arial" pitchFamily="34" charset="0"/>
              </a:rPr>
              <a:t>U.S. Renewable Resources</a:t>
            </a:r>
          </a:p>
        </p:txBody>
      </p:sp>
      <p:pic>
        <p:nvPicPr>
          <p:cNvPr id="24" name="Picture 23" descr="a10_ases_july2012_v2-7b.jpg"/>
          <p:cNvPicPr>
            <a:picLocks noChangeAspect="1"/>
          </p:cNvPicPr>
          <p:nvPr/>
        </p:nvPicPr>
        <p:blipFill>
          <a:blip r:embed="rId3" cstate="print"/>
          <a:srcRect l="10000" t="11765" r="7273" b="9412"/>
          <a:stretch>
            <a:fillRect/>
          </a:stretch>
        </p:blipFill>
        <p:spPr>
          <a:xfrm>
            <a:off x="777241" y="914400"/>
            <a:ext cx="7700069" cy="5669280"/>
          </a:xfrm>
          <a:prstGeom prst="rect">
            <a:avLst/>
          </a:prstGeom>
        </p:spPr>
      </p:pic>
      <p:pic>
        <p:nvPicPr>
          <p:cNvPr id="25" name="Picture 24" descr="a10_ases_july2012_v2-6b.jpg"/>
          <p:cNvPicPr>
            <a:picLocks noChangeAspect="1"/>
          </p:cNvPicPr>
          <p:nvPr/>
        </p:nvPicPr>
        <p:blipFill>
          <a:blip r:embed="rId4" cstate="print"/>
          <a:srcRect l="10000" t="11765" r="7273" b="9412"/>
          <a:stretch>
            <a:fillRect/>
          </a:stretch>
        </p:blipFill>
        <p:spPr>
          <a:xfrm>
            <a:off x="777240" y="914377"/>
            <a:ext cx="7700069" cy="5669280"/>
          </a:xfrm>
          <a:prstGeom prst="rect">
            <a:avLst/>
          </a:prstGeom>
        </p:spPr>
      </p:pic>
      <p:pic>
        <p:nvPicPr>
          <p:cNvPr id="26" name="Picture 25" descr="a10_ases_july2012_v2-5b.jpg"/>
          <p:cNvPicPr>
            <a:picLocks noChangeAspect="1"/>
          </p:cNvPicPr>
          <p:nvPr/>
        </p:nvPicPr>
        <p:blipFill>
          <a:blip r:embed="rId5" cstate="print"/>
          <a:srcRect l="10000" t="11765" r="7273" b="9412"/>
          <a:stretch>
            <a:fillRect/>
          </a:stretch>
        </p:blipFill>
        <p:spPr>
          <a:xfrm>
            <a:off x="777240" y="914400"/>
            <a:ext cx="7700070" cy="5669280"/>
          </a:xfrm>
          <a:prstGeom prst="rect">
            <a:avLst/>
          </a:prstGeom>
        </p:spPr>
      </p:pic>
      <p:pic>
        <p:nvPicPr>
          <p:cNvPr id="27" name="Picture 26" descr="a10_ases_july2012_v2-4b.jpg"/>
          <p:cNvPicPr>
            <a:picLocks noChangeAspect="1"/>
          </p:cNvPicPr>
          <p:nvPr/>
        </p:nvPicPr>
        <p:blipFill>
          <a:blip r:embed="rId6" cstate="print"/>
          <a:srcRect l="10000" t="11765" r="7273" b="9412"/>
          <a:stretch>
            <a:fillRect/>
          </a:stretch>
        </p:blipFill>
        <p:spPr>
          <a:xfrm>
            <a:off x="777240" y="914400"/>
            <a:ext cx="7700070" cy="5669280"/>
          </a:xfrm>
          <a:prstGeom prst="rect">
            <a:avLst/>
          </a:prstGeom>
        </p:spPr>
      </p:pic>
      <p:pic>
        <p:nvPicPr>
          <p:cNvPr id="28" name="Picture 27" descr="a10_ases_july2012_v2-3b.jpg"/>
          <p:cNvPicPr>
            <a:picLocks noChangeAspect="1"/>
          </p:cNvPicPr>
          <p:nvPr/>
        </p:nvPicPr>
        <p:blipFill>
          <a:blip r:embed="rId7" cstate="print"/>
          <a:srcRect l="10000" t="11765" r="7273" b="9412"/>
          <a:stretch>
            <a:fillRect/>
          </a:stretch>
        </p:blipFill>
        <p:spPr>
          <a:xfrm>
            <a:off x="777240" y="914400"/>
            <a:ext cx="7700070" cy="5669280"/>
          </a:xfrm>
          <a:prstGeom prst="rect">
            <a:avLst/>
          </a:prstGeom>
        </p:spPr>
      </p:pic>
      <p:pic>
        <p:nvPicPr>
          <p:cNvPr id="29" name="Picture 28" descr="a10_ases_july2012_v2-2b.jpg"/>
          <p:cNvPicPr>
            <a:picLocks noChangeAspect="1"/>
          </p:cNvPicPr>
          <p:nvPr/>
        </p:nvPicPr>
        <p:blipFill>
          <a:blip r:embed="rId8" cstate="print"/>
          <a:srcRect l="10000" t="11765" r="7273" b="9412"/>
          <a:stretch>
            <a:fillRect/>
          </a:stretch>
        </p:blipFill>
        <p:spPr>
          <a:xfrm>
            <a:off x="777240" y="914400"/>
            <a:ext cx="7700070" cy="5669280"/>
          </a:xfrm>
          <a:prstGeom prst="rect">
            <a:avLst/>
          </a:prstGeom>
        </p:spPr>
      </p:pic>
      <p:pic>
        <p:nvPicPr>
          <p:cNvPr id="30" name="Picture 29" descr="a10_ases_july2012_v2-1b.jpg"/>
          <p:cNvPicPr>
            <a:picLocks noChangeAspect="1"/>
          </p:cNvPicPr>
          <p:nvPr/>
        </p:nvPicPr>
        <p:blipFill>
          <a:blip r:embed="rId9" cstate="print"/>
          <a:srcRect l="10000" t="11765" r="7273" b="9412"/>
          <a:stretch>
            <a:fillRect/>
          </a:stretch>
        </p:blipFill>
        <p:spPr>
          <a:xfrm>
            <a:off x="777240" y="914400"/>
            <a:ext cx="7700070" cy="5669280"/>
          </a:xfrm>
          <a:prstGeom prst="rect">
            <a:avLst/>
          </a:prstGeom>
        </p:spPr>
      </p:pic>
      <p:pic>
        <p:nvPicPr>
          <p:cNvPr id="31" name="Picture 30" descr="a10_ases_july2012_v2b.jpg"/>
          <p:cNvPicPr>
            <a:picLocks noChangeAspect="1"/>
          </p:cNvPicPr>
          <p:nvPr/>
        </p:nvPicPr>
        <p:blipFill>
          <a:blip r:embed="rId10" cstate="print"/>
          <a:srcRect l="10000" t="11765" r="7273" b="9412"/>
          <a:stretch>
            <a:fillRect/>
          </a:stretch>
        </p:blipFill>
        <p:spPr>
          <a:xfrm>
            <a:off x="777240" y="914400"/>
            <a:ext cx="7700070" cy="5669280"/>
          </a:xfrm>
          <a:prstGeom prst="rect">
            <a:avLst/>
          </a:prstGeom>
        </p:spPr>
      </p:pic>
      <p:pic>
        <p:nvPicPr>
          <p:cNvPr id="32" name="Picture 31" descr="a10_ases_july2012_v-trans2b.jpg"/>
          <p:cNvPicPr>
            <a:picLocks noChangeAspect="1"/>
          </p:cNvPicPr>
          <p:nvPr/>
        </p:nvPicPr>
        <p:blipFill>
          <a:blip r:embed="rId11" cstate="print"/>
          <a:srcRect l="10000" t="11765" r="7273" b="9412"/>
          <a:stretch>
            <a:fillRect/>
          </a:stretch>
        </p:blipFill>
        <p:spPr>
          <a:xfrm>
            <a:off x="777240" y="914400"/>
            <a:ext cx="7700119" cy="5669280"/>
          </a:xfrm>
          <a:prstGeom prst="rect">
            <a:avLst/>
          </a:prstGeom>
        </p:spPr>
      </p:pic>
      <p:graphicFrame>
        <p:nvGraphicFramePr>
          <p:cNvPr id="14" name="Group 71"/>
          <p:cNvGraphicFramePr>
            <a:graphicFrameLocks noGrp="1"/>
          </p:cNvGraphicFramePr>
          <p:nvPr/>
        </p:nvGraphicFramePr>
        <p:xfrm>
          <a:off x="1447800" y="2362200"/>
          <a:ext cx="6400800" cy="1414064"/>
        </p:xfrm>
        <a:graphic>
          <a:graphicData uri="http://schemas.openxmlformats.org/drawingml/2006/table">
            <a:tbl>
              <a:tblPr/>
              <a:tblGrid>
                <a:gridCol w="1036638"/>
                <a:gridCol w="1096962"/>
                <a:gridCol w="973138"/>
                <a:gridCol w="1160462"/>
                <a:gridCol w="1066800"/>
                <a:gridCol w="1066800"/>
              </a:tblGrid>
              <a:tr h="1579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002060"/>
                          </a:solidFill>
                          <a:effectLst/>
                          <a:latin typeface="Arial" charset="0"/>
                        </a:rPr>
                        <a:t>Resource</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Solar PV/CSP)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505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Wind</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959A5"/>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Geothermal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FF"/>
                          </a:solidFill>
                          <a:effectLst/>
                          <a:latin typeface="Arial" charset="0"/>
                        </a:rPr>
                        <a:t>Water Power</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9A3B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err="1" smtClean="0">
                          <a:ln>
                            <a:noFill/>
                          </a:ln>
                          <a:solidFill>
                            <a:srgbClr val="FFFFFF"/>
                          </a:solidFill>
                          <a:effectLst/>
                          <a:latin typeface="Arial" charset="0"/>
                        </a:rPr>
                        <a:t>Biopower</a:t>
                      </a:r>
                      <a:endParaRPr kumimoji="0" lang="en-US" sz="1100" b="1" i="0" u="none" strike="noStrike" cap="none" normalizeH="0" baseline="0" dirty="0" smtClean="0">
                        <a:ln>
                          <a:noFill/>
                        </a:ln>
                        <a:solidFill>
                          <a:srgbClr val="FFFFFF"/>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2D050"/>
                    </a:solidFill>
                  </a:tcPr>
                </a:tc>
              </a:tr>
              <a:tr h="7641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charset="0"/>
                        </a:rPr>
                        <a:t>Theoretical Potential</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155,000 GW (PV)</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38,000GW (CSP)</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11,000 GW (onshore)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4,200 GW (offshore to 50 nm)</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Arial" charset="0"/>
                      </a:endParaRP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38 GW (conventional) 4,000 GW (EGS)</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68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Arial" charset="0"/>
                        </a:rPr>
                        <a:t>62 GW</a:t>
                      </a:r>
                    </a:p>
                  </a:txBody>
                  <a:tcPr marL="74572" marR="74572" marT="37286" marB="3728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
        <p:nvSpPr>
          <p:cNvPr id="22" name="TextBox 21"/>
          <p:cNvSpPr txBox="1"/>
          <p:nvPr/>
        </p:nvSpPr>
        <p:spPr>
          <a:xfrm>
            <a:off x="7852364" y="2971800"/>
            <a:ext cx="1194558" cy="861774"/>
          </a:xfrm>
          <a:prstGeom prst="rect">
            <a:avLst/>
          </a:prstGeom>
          <a:noFill/>
        </p:spPr>
        <p:txBody>
          <a:bodyPr wrap="none" rtlCol="0">
            <a:spAutoFit/>
          </a:bodyPr>
          <a:lstStyle/>
          <a:p>
            <a:r>
              <a:rPr lang="en-US" sz="1000" i="1" dirty="0" smtClean="0">
                <a:solidFill>
                  <a:schemeClr val="accent5">
                    <a:lumMod val="50000"/>
                  </a:schemeClr>
                </a:solidFill>
              </a:rPr>
              <a:t>Technical potential </a:t>
            </a:r>
          </a:p>
          <a:p>
            <a:r>
              <a:rPr lang="en-US" sz="1000" i="1" dirty="0" smtClean="0">
                <a:solidFill>
                  <a:schemeClr val="accent5">
                    <a:lumMod val="50000"/>
                  </a:schemeClr>
                </a:solidFill>
              </a:rPr>
              <a:t>sources and </a:t>
            </a:r>
          </a:p>
          <a:p>
            <a:r>
              <a:rPr lang="en-US" sz="1000" i="1" dirty="0" smtClean="0">
                <a:solidFill>
                  <a:schemeClr val="accent5">
                    <a:lumMod val="50000"/>
                  </a:schemeClr>
                </a:solidFill>
              </a:rPr>
              <a:t>assumptions are </a:t>
            </a:r>
          </a:p>
          <a:p>
            <a:r>
              <a:rPr lang="en-US" sz="1000" i="1" dirty="0" smtClean="0">
                <a:solidFill>
                  <a:schemeClr val="accent5">
                    <a:lumMod val="50000"/>
                  </a:schemeClr>
                </a:solidFill>
              </a:rPr>
              <a:t>listed in the slide</a:t>
            </a:r>
          </a:p>
          <a:p>
            <a:r>
              <a:rPr lang="en-US" sz="1000" i="1" dirty="0" smtClean="0">
                <a:solidFill>
                  <a:schemeClr val="accent5">
                    <a:lumMod val="50000"/>
                  </a:schemeClr>
                </a:solidFill>
              </a:rPr>
              <a:t>notes.</a:t>
            </a:r>
            <a:endParaRPr lang="en-US" sz="1000" i="1" dirty="0">
              <a:solidFill>
                <a:schemeClr val="accent5">
                  <a:lumMod val="50000"/>
                </a:schemeClr>
              </a:solidFill>
            </a:endParaRPr>
          </a:p>
        </p:txBody>
      </p:sp>
      <p:pic>
        <p:nvPicPr>
          <p:cNvPr id="23" name="Picture 22" descr="nrel_logo_large.jpg"/>
          <p:cNvPicPr>
            <a:picLocks noChangeAspect="1"/>
          </p:cNvPicPr>
          <p:nvPr/>
        </p:nvPicPr>
        <p:blipFill>
          <a:blip r:embed="rId12" cstate="print"/>
          <a:srcRect l="6627" t="-10909" r="7796" b="14182"/>
          <a:stretch>
            <a:fillRect/>
          </a:stretch>
        </p:blipFill>
        <p:spPr>
          <a:xfrm>
            <a:off x="7634832" y="6142940"/>
            <a:ext cx="1204368" cy="4864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normAutofit fontScale="90000"/>
          </a:bodyPr>
          <a:lstStyle/>
          <a:p>
            <a:pPr eaLnBrk="1" hangingPunct="1"/>
            <a:r>
              <a:rPr lang="en-US" smtClean="0">
                <a:latin typeface="Arial" charset="0"/>
                <a:cs typeface="Arial" charset="0"/>
              </a:rPr>
              <a:t>U.S. Photovoltaic Solar Resource</a:t>
            </a:r>
          </a:p>
        </p:txBody>
      </p:sp>
      <p:pic>
        <p:nvPicPr>
          <p:cNvPr id="15363" name="Content Placeholder 5" descr="National_PV_Map_Letter_PPT2.jpg"/>
          <p:cNvPicPr>
            <a:picLocks noGrp="1" noChangeAspect="1"/>
          </p:cNvPicPr>
          <p:nvPr>
            <p:ph idx="1"/>
          </p:nvPr>
        </p:nvPicPr>
        <p:blipFill>
          <a:blip r:embed="rId3" cstate="print"/>
          <a:srcRect l="6651" t="2201" r="12527" b="5212"/>
          <a:stretch>
            <a:fillRect/>
          </a:stretch>
        </p:blipFill>
        <p:spPr>
          <a:xfrm>
            <a:off x="0" y="914400"/>
            <a:ext cx="8948554" cy="5715000"/>
          </a:xfrm>
        </p:spPr>
      </p:pic>
      <p:pic>
        <p:nvPicPr>
          <p:cNvPr id="4" name="Picture 3" descr="nrel_logo_large.jpg"/>
          <p:cNvPicPr>
            <a:picLocks noChangeAspect="1"/>
          </p:cNvPicPr>
          <p:nvPr/>
        </p:nvPicPr>
        <p:blipFill>
          <a:blip r:embed="rId4" cstate="print"/>
          <a:srcRect l="6627" r="7796" b="10909"/>
          <a:stretch>
            <a:fillRect/>
          </a:stretch>
        </p:blipFill>
        <p:spPr>
          <a:xfrm>
            <a:off x="7607808" y="5861304"/>
            <a:ext cx="1228944" cy="457200"/>
          </a:xfrm>
          <a:prstGeom prst="rect">
            <a:avLst/>
          </a:prstGeom>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Concentrating Solar Resource</a:t>
            </a:r>
          </a:p>
        </p:txBody>
      </p:sp>
      <p:sp>
        <p:nvSpPr>
          <p:cNvPr id="16387" name="TextBox 3"/>
          <p:cNvSpPr txBox="1">
            <a:spLocks noChangeArrowheads="1"/>
          </p:cNvSpPr>
          <p:nvPr/>
        </p:nvSpPr>
        <p:spPr bwMode="auto">
          <a:xfrm>
            <a:off x="4876800" y="838200"/>
            <a:ext cx="32004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16388" name="Picture 4" descr="National_CSP_Map_Letter_PPT2.jpg"/>
          <p:cNvPicPr>
            <a:picLocks noChangeAspect="1"/>
          </p:cNvPicPr>
          <p:nvPr/>
        </p:nvPicPr>
        <p:blipFill>
          <a:blip r:embed="rId3" cstate="print"/>
          <a:srcRect l="6667" t="2165" r="12500" b="5154"/>
          <a:stretch>
            <a:fillRect/>
          </a:stretch>
        </p:blipFill>
        <p:spPr bwMode="auto">
          <a:xfrm>
            <a:off x="0" y="914400"/>
            <a:ext cx="8940800" cy="5715000"/>
          </a:xfrm>
          <a:prstGeom prst="rect">
            <a:avLst/>
          </a:prstGeom>
          <a:noFill/>
          <a:ln w="9525">
            <a:noFill/>
            <a:miter lim="800000"/>
            <a:headEnd/>
            <a:tailEnd/>
          </a:ln>
        </p:spPr>
      </p:pic>
      <p:pic>
        <p:nvPicPr>
          <p:cNvPr id="5" name="Picture 4" descr="nrel_logo_large.jpg"/>
          <p:cNvPicPr>
            <a:picLocks noChangeAspect="1"/>
          </p:cNvPicPr>
          <p:nvPr/>
        </p:nvPicPr>
        <p:blipFill>
          <a:blip r:embed="rId4" cstate="print"/>
          <a:srcRect l="6627" r="7796" b="10909"/>
          <a:stretch>
            <a:fillRect/>
          </a:stretch>
        </p:blipFill>
        <p:spPr>
          <a:xfrm>
            <a:off x="7607808" y="5861304"/>
            <a:ext cx="1228944" cy="457200"/>
          </a:xfrm>
          <a:prstGeom prst="rect">
            <a:avLst/>
          </a:prstGeom>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Wind Resource </a:t>
            </a:r>
            <a:r>
              <a:rPr lang="en-US" sz="3600" b="1" kern="0" dirty="0" smtClean="0">
                <a:solidFill>
                  <a:srgbClr val="0959A5"/>
                </a:solidFill>
                <a:latin typeface="+mj-lt"/>
                <a:ea typeface="+mj-ea"/>
                <a:cs typeface="+mj-cs"/>
              </a:rPr>
              <a:t>(80m</a:t>
            </a:r>
            <a:r>
              <a:rPr lang="en-US" sz="3600" b="1" kern="0" dirty="0">
                <a:solidFill>
                  <a:srgbClr val="0959A5"/>
                </a:solidFill>
                <a:latin typeface="+mj-lt"/>
                <a:ea typeface="+mj-ea"/>
                <a:cs typeface="+mj-cs"/>
              </a:rPr>
              <a:t>)</a:t>
            </a:r>
          </a:p>
        </p:txBody>
      </p:sp>
      <p:sp>
        <p:nvSpPr>
          <p:cNvPr id="17411" name="TextBox 3"/>
          <p:cNvSpPr txBox="1">
            <a:spLocks noChangeArrowheads="1"/>
          </p:cNvSpPr>
          <p:nvPr/>
        </p:nvSpPr>
        <p:spPr bwMode="auto">
          <a:xfrm>
            <a:off x="6172200" y="838200"/>
            <a:ext cx="23622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29698" name="Picture 2" descr="G:\projects\country\usa\arcgis\plots\jpegs\awstwspd80onoff3-1dpi300.jpg"/>
          <p:cNvPicPr>
            <a:picLocks noChangeAspect="1" noChangeArrowheads="1"/>
          </p:cNvPicPr>
          <p:nvPr/>
        </p:nvPicPr>
        <p:blipFill>
          <a:blip r:embed="rId3" cstate="print"/>
          <a:srcRect l="5000" t="10588" r="5000" b="6471"/>
          <a:stretch>
            <a:fillRect/>
          </a:stretch>
        </p:blipFill>
        <p:spPr bwMode="auto">
          <a:xfrm>
            <a:off x="609600" y="878534"/>
            <a:ext cx="8025407" cy="5715000"/>
          </a:xfrm>
          <a:prstGeom prst="rect">
            <a:avLst/>
          </a:prstGeom>
          <a:noFill/>
        </p:spPr>
      </p:pic>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81000" y="39688"/>
            <a:ext cx="8458200" cy="798512"/>
          </a:xfrm>
          <a:prstGeom prst="rect">
            <a:avLst/>
          </a:prstGeom>
        </p:spPr>
        <p:txBody>
          <a:bodyPr/>
          <a:lstStyle/>
          <a:p>
            <a:pPr fontAlgn="auto">
              <a:spcBef>
                <a:spcPts val="0"/>
              </a:spcBef>
              <a:spcAft>
                <a:spcPts val="0"/>
              </a:spcAft>
              <a:defRPr/>
            </a:pPr>
            <a:r>
              <a:rPr lang="en-US" sz="3600" b="1" kern="0" dirty="0">
                <a:solidFill>
                  <a:srgbClr val="0959A5"/>
                </a:solidFill>
                <a:latin typeface="+mj-lt"/>
                <a:ea typeface="+mj-ea"/>
                <a:cs typeface="+mj-cs"/>
              </a:rPr>
              <a:t>U.S. Biomass Resource</a:t>
            </a:r>
          </a:p>
        </p:txBody>
      </p:sp>
      <p:sp>
        <p:nvSpPr>
          <p:cNvPr id="18435" name="TextBox 3"/>
          <p:cNvSpPr txBox="1">
            <a:spLocks noChangeArrowheads="1"/>
          </p:cNvSpPr>
          <p:nvPr/>
        </p:nvSpPr>
        <p:spPr bwMode="auto">
          <a:xfrm>
            <a:off x="5562600" y="914400"/>
            <a:ext cx="2133600" cy="369888"/>
          </a:xfrm>
          <a:prstGeom prst="rect">
            <a:avLst/>
          </a:prstGeom>
          <a:solidFill>
            <a:schemeClr val="bg1"/>
          </a:solidFill>
          <a:ln w="9525">
            <a:noFill/>
            <a:miter lim="800000"/>
            <a:headEnd/>
            <a:tailEnd/>
          </a:ln>
        </p:spPr>
        <p:txBody>
          <a:bodyPr>
            <a:spAutoFit/>
          </a:bodyPr>
          <a:lstStyle/>
          <a:p>
            <a:endParaRPr lang="en-US">
              <a:latin typeface="Calibri" pitchFamily="34" charset="0"/>
            </a:endParaRPr>
          </a:p>
        </p:txBody>
      </p:sp>
      <p:pic>
        <p:nvPicPr>
          <p:cNvPr id="18436" name="Picture 4" descr="National_Biomass_Map_Letter_PPT2.jpg"/>
          <p:cNvPicPr>
            <a:picLocks noChangeAspect="1"/>
          </p:cNvPicPr>
          <p:nvPr/>
        </p:nvPicPr>
        <p:blipFill>
          <a:blip r:embed="rId2" cstate="print"/>
          <a:srcRect l="6667" t="670" r="11667" b="5154"/>
          <a:stretch>
            <a:fillRect/>
          </a:stretch>
        </p:blipFill>
        <p:spPr bwMode="auto">
          <a:xfrm>
            <a:off x="134938" y="838200"/>
            <a:ext cx="8890000" cy="5715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84BBFE4B-A9D3-4649-BF2B-F174505F2731}" type="slidenum">
              <a:rPr lang="en-US" smtClean="0"/>
              <a:pPr>
                <a:defRPr/>
              </a:pPr>
              <a:t>8</a:t>
            </a:fld>
            <a:endParaRPr lang="en-US" dirty="0"/>
          </a:p>
        </p:txBody>
      </p:sp>
      <p:pic>
        <p:nvPicPr>
          <p:cNvPr id="3" name="Picture 2" descr="geothermal_resource2009-final.jpg"/>
          <p:cNvPicPr>
            <a:picLocks noChangeAspect="1"/>
          </p:cNvPicPr>
          <p:nvPr/>
        </p:nvPicPr>
        <p:blipFill>
          <a:blip r:embed="rId2" cstate="print"/>
          <a:stretch>
            <a:fillRect/>
          </a:stretch>
        </p:blipFill>
        <p:spPr>
          <a:xfrm>
            <a:off x="533400" y="152400"/>
            <a:ext cx="8283388" cy="6400800"/>
          </a:xfrm>
          <a:prstGeom prst="rect">
            <a:avLst/>
          </a:prstGeom>
        </p:spPr>
      </p:pic>
      <p:pic>
        <p:nvPicPr>
          <p:cNvPr id="4" name="Picture 3" descr="nrel_logo_large.jpg"/>
          <p:cNvPicPr>
            <a:picLocks noChangeAspect="1"/>
          </p:cNvPicPr>
          <p:nvPr/>
        </p:nvPicPr>
        <p:blipFill>
          <a:blip r:embed="rId3" cstate="print"/>
          <a:srcRect l="6627" r="7796" b="14182"/>
          <a:stretch>
            <a:fillRect/>
          </a:stretch>
        </p:blipFill>
        <p:spPr>
          <a:xfrm>
            <a:off x="7482432" y="6045402"/>
            <a:ext cx="1204368" cy="431598"/>
          </a:xfrm>
          <a:prstGeom prst="rect">
            <a:avLst/>
          </a:prstGeom>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NREL Blue Template">
  <a:themeElements>
    <a:clrScheme name="Custom 2">
      <a:dk1>
        <a:srgbClr val="FFFFFF"/>
      </a:dk1>
      <a:lt1>
        <a:srgbClr val="0079C1"/>
      </a:lt1>
      <a:dk2>
        <a:srgbClr val="FFC425"/>
      </a:dk2>
      <a:lt2>
        <a:srgbClr val="8DC63F"/>
      </a:lt2>
      <a:accent1>
        <a:srgbClr val="0079C1"/>
      </a:accent1>
      <a:accent2>
        <a:srgbClr val="00A4E4"/>
      </a:accent2>
      <a:accent3>
        <a:srgbClr val="F6A01A"/>
      </a:accent3>
      <a:accent4>
        <a:srgbClr val="5E9732"/>
      </a:accent4>
      <a:accent5>
        <a:srgbClr val="933C06"/>
      </a:accent5>
      <a:accent6>
        <a:srgbClr val="6A737B"/>
      </a:accent6>
      <a:hlink>
        <a:srgbClr val="0079C1"/>
      </a:hlink>
      <a:folHlink>
        <a:srgbClr val="00A4E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1770</TotalTime>
  <Words>173</Words>
  <Application>Microsoft Office PowerPoint</Application>
  <PresentationFormat>On-screen Show (4:3)</PresentationFormat>
  <Paragraphs>74</Paragraphs>
  <Slides>8</Slides>
  <Notes>6</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NREL Blue Template</vt:lpstr>
      <vt:lpstr>PowerPoint Presentation</vt:lpstr>
      <vt:lpstr>PowerPoint Presentation</vt:lpstr>
      <vt:lpstr>PowerPoint Presentation</vt:lpstr>
      <vt:lpstr>U.S. Photovoltaic Solar Resource</vt:lpstr>
      <vt:lpstr>PowerPoint Presentation</vt:lpstr>
      <vt:lpstr>PowerPoint Presentation</vt:lpstr>
      <vt:lpstr>PowerPoint Presentation</vt:lpstr>
      <vt:lpstr>PowerPoint Presentation</vt:lpstr>
    </vt:vector>
  </TitlesOfParts>
  <Company>NREL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Carolyn Mathias</dc:creator>
  <cp:lastModifiedBy>Unistar</cp:lastModifiedBy>
  <cp:revision>59</cp:revision>
  <dcterms:created xsi:type="dcterms:W3CDTF">2012-03-14T19:19:53Z</dcterms:created>
  <dcterms:modified xsi:type="dcterms:W3CDTF">2013-01-24T18:16:26Z</dcterms:modified>
</cp:coreProperties>
</file>