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72" r:id="rId7"/>
    <p:sldId id="296" r:id="rId8"/>
    <p:sldId id="261" r:id="rId9"/>
    <p:sldId id="262" r:id="rId10"/>
    <p:sldId id="263" r:id="rId11"/>
    <p:sldId id="264" r:id="rId12"/>
    <p:sldId id="29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8" r:id="rId31"/>
    <p:sldId id="299" r:id="rId32"/>
    <p:sldId id="283" r:id="rId33"/>
    <p:sldId id="302" r:id="rId34"/>
    <p:sldId id="301" r:id="rId35"/>
    <p:sldId id="284" r:id="rId36"/>
    <p:sldId id="305" r:id="rId37"/>
    <p:sldId id="306" r:id="rId38"/>
    <p:sldId id="288" r:id="rId39"/>
    <p:sldId id="287" r:id="rId40"/>
    <p:sldId id="285" r:id="rId41"/>
    <p:sldId id="286" r:id="rId42"/>
    <p:sldId id="304" r:id="rId43"/>
    <p:sldId id="303" r:id="rId44"/>
    <p:sldId id="300" r:id="rId45"/>
    <p:sldId id="289" r:id="rId46"/>
    <p:sldId id="290" r:id="rId47"/>
    <p:sldId id="291" r:id="rId48"/>
    <p:sldId id="293" r:id="rId49"/>
    <p:sldId id="307" r:id="rId50"/>
    <p:sldId id="308" r:id="rId51"/>
    <p:sldId id="294" r:id="rId52"/>
    <p:sldId id="29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52CC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7FAC8-DDDE-455A-BD5E-53724083E5A3}" type="doc">
      <dgm:prSet loTypeId="urn:microsoft.com/office/officeart/2005/8/layout/hProcess4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99CB466-7997-489E-9DD9-59131A95559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smtClean="0">
              <a:latin typeface="Aharoni" pitchFamily="2" charset="-79"/>
              <a:cs typeface="Aharoni" pitchFamily="2" charset="-79"/>
            </a:rPr>
            <a:t>Erosion</a:t>
          </a:r>
          <a:endParaRPr lang="en-US" sz="3200" dirty="0">
            <a:latin typeface="Aharoni" pitchFamily="2" charset="-79"/>
            <a:cs typeface="Aharoni" pitchFamily="2" charset="-79"/>
          </a:endParaRPr>
        </a:p>
      </dgm:t>
    </dgm:pt>
    <dgm:pt modelId="{2598A50D-D336-4882-BE66-E5FF8BB8448B}" type="parTrans" cxnId="{C34BADA5-DF16-4D05-A24C-A781DA73D32B}">
      <dgm:prSet/>
      <dgm:spPr/>
      <dgm:t>
        <a:bodyPr/>
        <a:lstStyle/>
        <a:p>
          <a:endParaRPr lang="en-US"/>
        </a:p>
      </dgm:t>
    </dgm:pt>
    <dgm:pt modelId="{5489936D-F22C-4A2F-841E-66148294FC47}" type="sibTrans" cxnId="{C34BADA5-DF16-4D05-A24C-A781DA73D32B}">
      <dgm:prSet/>
      <dgm:spPr/>
      <dgm:t>
        <a:bodyPr/>
        <a:lstStyle/>
        <a:p>
          <a:endParaRPr lang="en-US"/>
        </a:p>
      </dgm:t>
    </dgm:pt>
    <dgm:pt modelId="{DD3FAB33-D4B8-4DB4-A946-4B837C92C9E8}">
      <dgm:prSet phldrT="[Text]" custT="1"/>
      <dgm:spPr/>
      <dgm:t>
        <a:bodyPr/>
        <a:lstStyle/>
        <a:p>
          <a:r>
            <a:rPr lang="en-US" sz="2000" dirty="0" smtClean="0"/>
            <a:t>Particles are carried away by wind or water</a:t>
          </a:r>
          <a:endParaRPr lang="en-US" sz="2000" dirty="0"/>
        </a:p>
      </dgm:t>
    </dgm:pt>
    <dgm:pt modelId="{D0BFA7DB-76CF-4D01-A03A-BFB08A1B3ACB}" type="parTrans" cxnId="{BB94E95E-82EF-4AD8-A264-07DA1B3A2C3A}">
      <dgm:prSet/>
      <dgm:spPr/>
      <dgm:t>
        <a:bodyPr/>
        <a:lstStyle/>
        <a:p>
          <a:endParaRPr lang="en-US"/>
        </a:p>
      </dgm:t>
    </dgm:pt>
    <dgm:pt modelId="{A7C4AA43-AA28-4C79-8C65-5101EEC9B3F7}" type="sibTrans" cxnId="{BB94E95E-82EF-4AD8-A264-07DA1B3A2C3A}">
      <dgm:prSet/>
      <dgm:spPr/>
      <dgm:t>
        <a:bodyPr/>
        <a:lstStyle/>
        <a:p>
          <a:endParaRPr lang="en-US"/>
        </a:p>
      </dgm:t>
    </dgm:pt>
    <dgm:pt modelId="{61D28768-E16E-4B10-827C-9DB32932DF57}">
      <dgm:prSet phldrT="[Text]" custT="1"/>
      <dgm:spPr/>
      <dgm:t>
        <a:bodyPr/>
        <a:lstStyle/>
        <a:p>
          <a:r>
            <a:rPr lang="en-US" sz="2000" dirty="0" smtClean="0"/>
            <a:t>Particles are deposited</a:t>
          </a:r>
          <a:endParaRPr lang="en-US" sz="2000" dirty="0"/>
        </a:p>
      </dgm:t>
    </dgm:pt>
    <dgm:pt modelId="{A8F347F9-B031-431A-B3F9-0791637640E4}" type="parTrans" cxnId="{3A443B94-6069-45FE-B403-D1843DFED749}">
      <dgm:prSet/>
      <dgm:spPr/>
      <dgm:t>
        <a:bodyPr/>
        <a:lstStyle/>
        <a:p>
          <a:endParaRPr lang="en-US"/>
        </a:p>
      </dgm:t>
    </dgm:pt>
    <dgm:pt modelId="{4D0D2465-6084-49EE-AACE-93A9F61DA1EA}" type="sibTrans" cxnId="{3A443B94-6069-45FE-B403-D1843DFED749}">
      <dgm:prSet/>
      <dgm:spPr/>
      <dgm:t>
        <a:bodyPr/>
        <a:lstStyle/>
        <a:p>
          <a:endParaRPr lang="en-US"/>
        </a:p>
      </dgm:t>
    </dgm:pt>
    <dgm:pt modelId="{4A3EA612-A39E-42C8-B18F-4A6C2879E54E}">
      <dgm:prSet phldrT="[Text]" custT="1"/>
      <dgm:spPr/>
      <dgm:t>
        <a:bodyPr/>
        <a:lstStyle/>
        <a:p>
          <a:r>
            <a:rPr lang="en-US" sz="2800" dirty="0" smtClean="0">
              <a:latin typeface="Aharoni" pitchFamily="2" charset="-79"/>
              <a:cs typeface="Aharoni" pitchFamily="2" charset="-79"/>
            </a:rPr>
            <a:t>Compaction</a:t>
          </a:r>
          <a:endParaRPr lang="en-US" sz="2800" dirty="0">
            <a:latin typeface="Aharoni" pitchFamily="2" charset="-79"/>
            <a:cs typeface="Aharoni" pitchFamily="2" charset="-79"/>
          </a:endParaRPr>
        </a:p>
      </dgm:t>
    </dgm:pt>
    <dgm:pt modelId="{0F32CB0B-36F9-4341-9463-82FE6FF8ED51}" type="parTrans" cxnId="{3F0E3D86-9E24-479B-95CF-D336BD454285}">
      <dgm:prSet/>
      <dgm:spPr/>
      <dgm:t>
        <a:bodyPr/>
        <a:lstStyle/>
        <a:p>
          <a:endParaRPr lang="en-US"/>
        </a:p>
      </dgm:t>
    </dgm:pt>
    <dgm:pt modelId="{C37E45D8-DB16-4092-8242-EC9E88457836}" type="sibTrans" cxnId="{3F0E3D86-9E24-479B-95CF-D336BD454285}">
      <dgm:prSet/>
      <dgm:spPr/>
      <dgm:t>
        <a:bodyPr/>
        <a:lstStyle/>
        <a:p>
          <a:endParaRPr lang="en-US"/>
        </a:p>
      </dgm:t>
    </dgm:pt>
    <dgm:pt modelId="{3E84F94D-04B6-4B25-9763-592B918ED56F}">
      <dgm:prSet phldrT="[Text]"/>
      <dgm:spPr/>
      <dgm:t>
        <a:bodyPr/>
        <a:lstStyle/>
        <a:p>
          <a:r>
            <a:rPr lang="en-US" dirty="0" smtClean="0">
              <a:latin typeface="Aharoni" pitchFamily="2" charset="-79"/>
              <a:cs typeface="Aharoni" pitchFamily="2" charset="-79"/>
            </a:rPr>
            <a:t>Cementation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9A6C2FF4-5181-4E2B-BFAE-8E476B19C14A}" type="parTrans" cxnId="{AEFD859F-FC08-4B4E-86DD-CC0EB800F0EB}">
      <dgm:prSet/>
      <dgm:spPr/>
      <dgm:t>
        <a:bodyPr/>
        <a:lstStyle/>
        <a:p>
          <a:endParaRPr lang="en-US"/>
        </a:p>
      </dgm:t>
    </dgm:pt>
    <dgm:pt modelId="{CCDD3223-0ADE-43BA-84C6-1E5A51C9752F}" type="sibTrans" cxnId="{AEFD859F-FC08-4B4E-86DD-CC0EB800F0EB}">
      <dgm:prSet/>
      <dgm:spPr/>
      <dgm:t>
        <a:bodyPr/>
        <a:lstStyle/>
        <a:p>
          <a:endParaRPr lang="en-US"/>
        </a:p>
      </dgm:t>
    </dgm:pt>
    <dgm:pt modelId="{43226A8A-4FB3-426F-8940-0B9DFD229D01}">
      <dgm:prSet phldrT="[Text]" custT="1"/>
      <dgm:spPr/>
      <dgm:t>
        <a:bodyPr/>
        <a:lstStyle/>
        <a:p>
          <a:r>
            <a:rPr lang="en-US" sz="2400" dirty="0" smtClean="0"/>
            <a:t>Particles are glued together as mineral solutions harden</a:t>
          </a:r>
          <a:endParaRPr lang="en-US" sz="2400" dirty="0"/>
        </a:p>
      </dgm:t>
    </dgm:pt>
    <dgm:pt modelId="{FEDB0FC6-E6DF-4846-988C-9386E8E90A3D}" type="parTrans" cxnId="{4082B2CA-3B04-4B16-8BF2-4EB533706A64}">
      <dgm:prSet/>
      <dgm:spPr/>
      <dgm:t>
        <a:bodyPr/>
        <a:lstStyle/>
        <a:p>
          <a:endParaRPr lang="en-US"/>
        </a:p>
      </dgm:t>
    </dgm:pt>
    <dgm:pt modelId="{33A5AE97-39AD-4B72-B95F-16C1AEDCDB3F}" type="sibTrans" cxnId="{4082B2CA-3B04-4B16-8BF2-4EB533706A64}">
      <dgm:prSet/>
      <dgm:spPr/>
      <dgm:t>
        <a:bodyPr/>
        <a:lstStyle/>
        <a:p>
          <a:endParaRPr lang="en-US"/>
        </a:p>
      </dgm:t>
    </dgm:pt>
    <dgm:pt modelId="{7071E81E-3425-495A-9699-F9E74E2B8276}">
      <dgm:prSet phldrT="[Text]" custT="1"/>
      <dgm:spPr/>
      <dgm:t>
        <a:bodyPr/>
        <a:lstStyle/>
        <a:p>
          <a:r>
            <a:rPr lang="en-US" sz="2000" b="1" smtClean="0"/>
            <a:t>DEPOSITION</a:t>
          </a:r>
          <a:endParaRPr lang="en-US" sz="2000" b="1" dirty="0"/>
        </a:p>
      </dgm:t>
    </dgm:pt>
    <dgm:pt modelId="{185CF7AB-4821-4429-B6DA-6FA50AB818B5}" type="parTrans" cxnId="{BC86873D-302E-4FFF-9471-D95271265444}">
      <dgm:prSet/>
      <dgm:spPr/>
      <dgm:t>
        <a:bodyPr/>
        <a:lstStyle/>
        <a:p>
          <a:endParaRPr lang="en-US"/>
        </a:p>
      </dgm:t>
    </dgm:pt>
    <dgm:pt modelId="{689D0B03-204D-4F38-AE70-F8AFDC2194B0}" type="sibTrans" cxnId="{BC86873D-302E-4FFF-9471-D95271265444}">
      <dgm:prSet/>
      <dgm:spPr/>
      <dgm:t>
        <a:bodyPr/>
        <a:lstStyle/>
        <a:p>
          <a:endParaRPr lang="en-US"/>
        </a:p>
      </dgm:t>
    </dgm:pt>
    <dgm:pt modelId="{5BFD7444-73EF-4ADD-93C4-343DF1C63C24}">
      <dgm:prSet custT="1"/>
      <dgm:spPr/>
      <dgm:t>
        <a:bodyPr/>
        <a:lstStyle/>
        <a:p>
          <a:r>
            <a:rPr lang="en-US" sz="2400" dirty="0" smtClean="0"/>
            <a:t>Particles are squeezed together by pressure</a:t>
          </a:r>
          <a:endParaRPr lang="en-US" sz="2400" dirty="0"/>
        </a:p>
      </dgm:t>
    </dgm:pt>
    <dgm:pt modelId="{E63CB3C1-7EA1-4919-9800-FA7830044A7B}" type="parTrans" cxnId="{5E5C6F43-420B-4D5A-B54B-2DBD937C32D6}">
      <dgm:prSet/>
      <dgm:spPr/>
      <dgm:t>
        <a:bodyPr/>
        <a:lstStyle/>
        <a:p>
          <a:endParaRPr lang="en-US"/>
        </a:p>
      </dgm:t>
    </dgm:pt>
    <dgm:pt modelId="{DAC29D57-9A9A-4F95-8012-D5E92155DD6D}" type="sibTrans" cxnId="{5E5C6F43-420B-4D5A-B54B-2DBD937C32D6}">
      <dgm:prSet/>
      <dgm:spPr/>
      <dgm:t>
        <a:bodyPr/>
        <a:lstStyle/>
        <a:p>
          <a:endParaRPr lang="en-US"/>
        </a:p>
      </dgm:t>
    </dgm:pt>
    <dgm:pt modelId="{9DB16705-5B60-43A7-A01B-90232D3DBC8F}" type="pres">
      <dgm:prSet presAssocID="{5597FAC8-DDDE-455A-BD5E-53724083E5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99626-878C-4066-9E9B-244FC21FC778}" type="pres">
      <dgm:prSet presAssocID="{5597FAC8-DDDE-455A-BD5E-53724083E5A3}" presName="tSp" presStyleCnt="0"/>
      <dgm:spPr/>
    </dgm:pt>
    <dgm:pt modelId="{D732B215-0030-4BC1-B581-ACDFB157FCE8}" type="pres">
      <dgm:prSet presAssocID="{5597FAC8-DDDE-455A-BD5E-53724083E5A3}" presName="bSp" presStyleCnt="0"/>
      <dgm:spPr/>
    </dgm:pt>
    <dgm:pt modelId="{FEB222D0-4BF9-4D21-8907-A39445F87BB8}" type="pres">
      <dgm:prSet presAssocID="{5597FAC8-DDDE-455A-BD5E-53724083E5A3}" presName="process" presStyleCnt="0"/>
      <dgm:spPr/>
    </dgm:pt>
    <dgm:pt modelId="{A38C84AF-3BE6-48D7-A9C8-306FC333E2F3}" type="pres">
      <dgm:prSet presAssocID="{F99CB466-7997-489E-9DD9-59131A955598}" presName="composite1" presStyleCnt="0"/>
      <dgm:spPr/>
    </dgm:pt>
    <dgm:pt modelId="{CD01A3D2-C696-44E8-B1EE-ABAB57C9218D}" type="pres">
      <dgm:prSet presAssocID="{F99CB466-7997-489E-9DD9-59131A955598}" presName="dummyNode1" presStyleLbl="node1" presStyleIdx="0" presStyleCnt="3"/>
      <dgm:spPr/>
    </dgm:pt>
    <dgm:pt modelId="{C22A50D5-010C-406E-BEEE-3F93305209EB}" type="pres">
      <dgm:prSet presAssocID="{F99CB466-7997-489E-9DD9-59131A955598}" presName="childNode1" presStyleLbl="bgAcc1" presStyleIdx="0" presStyleCnt="3" custScaleX="102703" custScaleY="176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82B39-BFE7-459B-916E-961CF0BFE788}" type="pres">
      <dgm:prSet presAssocID="{F99CB466-7997-489E-9DD9-59131A95559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D83EA-7C5E-46EC-809A-9624D6213BAE}" type="pres">
      <dgm:prSet presAssocID="{F99CB466-7997-489E-9DD9-59131A955598}" presName="parentNode1" presStyleLbl="node1" presStyleIdx="0" presStyleCnt="3" custLinFactNeighborX="3714" custLinFactNeighborY="178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CD342-5D7E-4F36-9142-C9765DF7651A}" type="pres">
      <dgm:prSet presAssocID="{F99CB466-7997-489E-9DD9-59131A955598}" presName="connSite1" presStyleCnt="0"/>
      <dgm:spPr/>
    </dgm:pt>
    <dgm:pt modelId="{72D6373E-BE49-44A2-94F9-BF117D2239FE}" type="pres">
      <dgm:prSet presAssocID="{5489936D-F22C-4A2F-841E-66148294FC47}" presName="Name9" presStyleLbl="sibTrans2D1" presStyleIdx="0" presStyleCnt="2" custLinFactNeighborX="5296" custLinFactNeighborY="1882"/>
      <dgm:spPr/>
      <dgm:t>
        <a:bodyPr/>
        <a:lstStyle/>
        <a:p>
          <a:endParaRPr lang="en-US"/>
        </a:p>
      </dgm:t>
    </dgm:pt>
    <dgm:pt modelId="{87849148-A2EB-4A61-85C2-B6ABD6B68E17}" type="pres">
      <dgm:prSet presAssocID="{4A3EA612-A39E-42C8-B18F-4A6C2879E54E}" presName="composite2" presStyleCnt="0"/>
      <dgm:spPr/>
    </dgm:pt>
    <dgm:pt modelId="{A60C0D23-EEE5-4232-96BE-54F146E0B222}" type="pres">
      <dgm:prSet presAssocID="{4A3EA612-A39E-42C8-B18F-4A6C2879E54E}" presName="dummyNode2" presStyleLbl="node1" presStyleIdx="0" presStyleCnt="3"/>
      <dgm:spPr/>
    </dgm:pt>
    <dgm:pt modelId="{4EC73383-1D30-412C-ACC4-FADEDF81A579}" type="pres">
      <dgm:prSet presAssocID="{4A3EA612-A39E-42C8-B18F-4A6C2879E54E}" presName="childNode2" presStyleLbl="bgAcc1" presStyleIdx="1" presStyleCnt="3" custLinFactNeighborX="983" custLinFactNeighborY="12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F7CC3-B7BC-44D3-9B0D-89EC8468E15E}" type="pres">
      <dgm:prSet presAssocID="{4A3EA612-A39E-42C8-B18F-4A6C2879E54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CDE95-B9DE-4319-9E61-8A5D194CBC23}" type="pres">
      <dgm:prSet presAssocID="{4A3EA612-A39E-42C8-B18F-4A6C2879E54E}" presName="parentNode2" presStyleLbl="node1" presStyleIdx="1" presStyleCnt="3" custScaleX="105712" custLinFactNeighborX="-546" custLinFactNeighborY="281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B5AC8-A232-49B0-AA89-FEF3A25A312E}" type="pres">
      <dgm:prSet presAssocID="{4A3EA612-A39E-42C8-B18F-4A6C2879E54E}" presName="connSite2" presStyleCnt="0"/>
      <dgm:spPr/>
    </dgm:pt>
    <dgm:pt modelId="{D395D3EB-8563-4D84-B460-DD47C0EE25E7}" type="pres">
      <dgm:prSet presAssocID="{C37E45D8-DB16-4092-8242-EC9E88457836}" presName="Name18" presStyleLbl="sibTrans2D1" presStyleIdx="1" presStyleCnt="2"/>
      <dgm:spPr/>
      <dgm:t>
        <a:bodyPr/>
        <a:lstStyle/>
        <a:p>
          <a:endParaRPr lang="en-US"/>
        </a:p>
      </dgm:t>
    </dgm:pt>
    <dgm:pt modelId="{44DBB9D7-9B0D-4ACB-835A-FC913A5FC5C9}" type="pres">
      <dgm:prSet presAssocID="{3E84F94D-04B6-4B25-9763-592B918ED56F}" presName="composite1" presStyleCnt="0"/>
      <dgm:spPr/>
    </dgm:pt>
    <dgm:pt modelId="{53E80FB7-C6E1-48DA-ACCC-B5C18E3AA54D}" type="pres">
      <dgm:prSet presAssocID="{3E84F94D-04B6-4B25-9763-592B918ED56F}" presName="dummyNode1" presStyleLbl="node1" presStyleIdx="1" presStyleCnt="3"/>
      <dgm:spPr/>
    </dgm:pt>
    <dgm:pt modelId="{78AC94FF-C083-431E-BAD7-0F0633E04F99}" type="pres">
      <dgm:prSet presAssocID="{3E84F94D-04B6-4B25-9763-592B918ED56F}" presName="childNode1" presStyleLbl="bgAcc1" presStyleIdx="2" presStyleCnt="3" custScaleY="135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FC43D-6616-46C5-BDCE-5906E5E48F10}" type="pres">
      <dgm:prSet presAssocID="{3E84F94D-04B6-4B25-9763-592B918ED56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1FEFA-C519-465C-8F56-213D3D138692}" type="pres">
      <dgm:prSet presAssocID="{3E84F94D-04B6-4B25-9763-592B918ED56F}" presName="parentNode1" presStyleLbl="node1" presStyleIdx="2" presStyleCnt="3" custScaleX="125589" custLinFactNeighborX="151" custLinFactNeighborY="395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0D7C4-3D94-4367-91E8-FA0C5AE240AC}" type="pres">
      <dgm:prSet presAssocID="{3E84F94D-04B6-4B25-9763-592B918ED56F}" presName="connSite1" presStyleCnt="0"/>
      <dgm:spPr/>
    </dgm:pt>
  </dgm:ptLst>
  <dgm:cxnLst>
    <dgm:cxn modelId="{6716296E-21C9-4C4D-854A-EE5AB39632DA}" type="presOf" srcId="{7071E81E-3425-495A-9699-F9E74E2B8276}" destId="{C22A50D5-010C-406E-BEEE-3F93305209EB}" srcOrd="0" destOrd="2" presId="urn:microsoft.com/office/officeart/2005/8/layout/hProcess4"/>
    <dgm:cxn modelId="{4082B2CA-3B04-4B16-8BF2-4EB533706A64}" srcId="{3E84F94D-04B6-4B25-9763-592B918ED56F}" destId="{43226A8A-4FB3-426F-8940-0B9DFD229D01}" srcOrd="0" destOrd="0" parTransId="{FEDB0FC6-E6DF-4846-988C-9386E8E90A3D}" sibTransId="{33A5AE97-39AD-4B72-B95F-16C1AEDCDB3F}"/>
    <dgm:cxn modelId="{F3E34E9B-6CD8-44E6-8A1F-62BCA09316E0}" type="presOf" srcId="{C37E45D8-DB16-4092-8242-EC9E88457836}" destId="{D395D3EB-8563-4D84-B460-DD47C0EE25E7}" srcOrd="0" destOrd="0" presId="urn:microsoft.com/office/officeart/2005/8/layout/hProcess4"/>
    <dgm:cxn modelId="{042FE7AB-ECC5-4AD9-B7B8-3E919E3196A9}" type="presOf" srcId="{43226A8A-4FB3-426F-8940-0B9DFD229D01}" destId="{78AC94FF-C083-431E-BAD7-0F0633E04F99}" srcOrd="0" destOrd="0" presId="urn:microsoft.com/office/officeart/2005/8/layout/hProcess4"/>
    <dgm:cxn modelId="{3F0E3D86-9E24-479B-95CF-D336BD454285}" srcId="{5597FAC8-DDDE-455A-BD5E-53724083E5A3}" destId="{4A3EA612-A39E-42C8-B18F-4A6C2879E54E}" srcOrd="1" destOrd="0" parTransId="{0F32CB0B-36F9-4341-9463-82FE6FF8ED51}" sibTransId="{C37E45D8-DB16-4092-8242-EC9E88457836}"/>
    <dgm:cxn modelId="{AEFD859F-FC08-4B4E-86DD-CC0EB800F0EB}" srcId="{5597FAC8-DDDE-455A-BD5E-53724083E5A3}" destId="{3E84F94D-04B6-4B25-9763-592B918ED56F}" srcOrd="2" destOrd="0" parTransId="{9A6C2FF4-5181-4E2B-BFAE-8E476B19C14A}" sibTransId="{CCDD3223-0ADE-43BA-84C6-1E5A51C9752F}"/>
    <dgm:cxn modelId="{5E5C6F43-420B-4D5A-B54B-2DBD937C32D6}" srcId="{4A3EA612-A39E-42C8-B18F-4A6C2879E54E}" destId="{5BFD7444-73EF-4ADD-93C4-343DF1C63C24}" srcOrd="0" destOrd="0" parTransId="{E63CB3C1-7EA1-4919-9800-FA7830044A7B}" sibTransId="{DAC29D57-9A9A-4F95-8012-D5E92155DD6D}"/>
    <dgm:cxn modelId="{2465491A-B087-472E-980A-4A691B8453F9}" type="presOf" srcId="{7071E81E-3425-495A-9699-F9E74E2B8276}" destId="{F7482B39-BFE7-459B-916E-961CF0BFE788}" srcOrd="1" destOrd="2" presId="urn:microsoft.com/office/officeart/2005/8/layout/hProcess4"/>
    <dgm:cxn modelId="{05DC8916-A601-4C92-9FD3-E728BDEC9BA1}" type="presOf" srcId="{DD3FAB33-D4B8-4DB4-A946-4B837C92C9E8}" destId="{F7482B39-BFE7-459B-916E-961CF0BFE788}" srcOrd="1" destOrd="0" presId="urn:microsoft.com/office/officeart/2005/8/layout/hProcess4"/>
    <dgm:cxn modelId="{DFF81436-D489-4FF0-85AF-9139A232A44B}" type="presOf" srcId="{5597FAC8-DDDE-455A-BD5E-53724083E5A3}" destId="{9DB16705-5B60-43A7-A01B-90232D3DBC8F}" srcOrd="0" destOrd="0" presId="urn:microsoft.com/office/officeart/2005/8/layout/hProcess4"/>
    <dgm:cxn modelId="{B7CCCEAB-06D8-47D9-8E12-6FF7768286D7}" type="presOf" srcId="{5489936D-F22C-4A2F-841E-66148294FC47}" destId="{72D6373E-BE49-44A2-94F9-BF117D2239FE}" srcOrd="0" destOrd="0" presId="urn:microsoft.com/office/officeart/2005/8/layout/hProcess4"/>
    <dgm:cxn modelId="{866970B4-10B3-467D-9D64-A0E26CA58DDC}" type="presOf" srcId="{61D28768-E16E-4B10-827C-9DB32932DF57}" destId="{F7482B39-BFE7-459B-916E-961CF0BFE788}" srcOrd="1" destOrd="1" presId="urn:microsoft.com/office/officeart/2005/8/layout/hProcess4"/>
    <dgm:cxn modelId="{19640BE3-E984-4AF7-A126-E435FE0A9E41}" type="presOf" srcId="{5BFD7444-73EF-4ADD-93C4-343DF1C63C24}" destId="{A55F7CC3-B7BC-44D3-9B0D-89EC8468E15E}" srcOrd="1" destOrd="0" presId="urn:microsoft.com/office/officeart/2005/8/layout/hProcess4"/>
    <dgm:cxn modelId="{09F97E4B-DE1E-47CD-A5DA-70EB1E0168B3}" type="presOf" srcId="{3E84F94D-04B6-4B25-9763-592B918ED56F}" destId="{F341FEFA-C519-465C-8F56-213D3D138692}" srcOrd="0" destOrd="0" presId="urn:microsoft.com/office/officeart/2005/8/layout/hProcess4"/>
    <dgm:cxn modelId="{C34BADA5-DF16-4D05-A24C-A781DA73D32B}" srcId="{5597FAC8-DDDE-455A-BD5E-53724083E5A3}" destId="{F99CB466-7997-489E-9DD9-59131A955598}" srcOrd="0" destOrd="0" parTransId="{2598A50D-D336-4882-BE66-E5FF8BB8448B}" sibTransId="{5489936D-F22C-4A2F-841E-66148294FC47}"/>
    <dgm:cxn modelId="{25593B15-2D14-4920-92D2-E81CA2CC8181}" type="presOf" srcId="{F99CB466-7997-489E-9DD9-59131A955598}" destId="{489D83EA-7C5E-46EC-809A-9624D6213BAE}" srcOrd="0" destOrd="0" presId="urn:microsoft.com/office/officeart/2005/8/layout/hProcess4"/>
    <dgm:cxn modelId="{D21241F2-BD82-4FD1-9FBE-66A3B967DFDB}" type="presOf" srcId="{4A3EA612-A39E-42C8-B18F-4A6C2879E54E}" destId="{301CDE95-B9DE-4319-9E61-8A5D194CBC23}" srcOrd="0" destOrd="0" presId="urn:microsoft.com/office/officeart/2005/8/layout/hProcess4"/>
    <dgm:cxn modelId="{120BA597-AAF9-4655-BE36-1F0B40A5B266}" type="presOf" srcId="{DD3FAB33-D4B8-4DB4-A946-4B837C92C9E8}" destId="{C22A50D5-010C-406E-BEEE-3F93305209EB}" srcOrd="0" destOrd="0" presId="urn:microsoft.com/office/officeart/2005/8/layout/hProcess4"/>
    <dgm:cxn modelId="{BC86873D-302E-4FFF-9471-D95271265444}" srcId="{F99CB466-7997-489E-9DD9-59131A955598}" destId="{7071E81E-3425-495A-9699-F9E74E2B8276}" srcOrd="2" destOrd="0" parTransId="{185CF7AB-4821-4429-B6DA-6FA50AB818B5}" sibTransId="{689D0B03-204D-4F38-AE70-F8AFDC2194B0}"/>
    <dgm:cxn modelId="{BB94E95E-82EF-4AD8-A264-07DA1B3A2C3A}" srcId="{F99CB466-7997-489E-9DD9-59131A955598}" destId="{DD3FAB33-D4B8-4DB4-A946-4B837C92C9E8}" srcOrd="0" destOrd="0" parTransId="{D0BFA7DB-76CF-4D01-A03A-BFB08A1B3ACB}" sibTransId="{A7C4AA43-AA28-4C79-8C65-5101EEC9B3F7}"/>
    <dgm:cxn modelId="{A55371ED-7485-49EC-B33D-8E9F4B9CFF59}" type="presOf" srcId="{61D28768-E16E-4B10-827C-9DB32932DF57}" destId="{C22A50D5-010C-406E-BEEE-3F93305209EB}" srcOrd="0" destOrd="1" presId="urn:microsoft.com/office/officeart/2005/8/layout/hProcess4"/>
    <dgm:cxn modelId="{3A443B94-6069-45FE-B403-D1843DFED749}" srcId="{F99CB466-7997-489E-9DD9-59131A955598}" destId="{61D28768-E16E-4B10-827C-9DB32932DF57}" srcOrd="1" destOrd="0" parTransId="{A8F347F9-B031-431A-B3F9-0791637640E4}" sibTransId="{4D0D2465-6084-49EE-AACE-93A9F61DA1EA}"/>
    <dgm:cxn modelId="{56539ED7-BD26-4314-8BD2-7420DD5A2C07}" type="presOf" srcId="{43226A8A-4FB3-426F-8940-0B9DFD229D01}" destId="{862FC43D-6616-46C5-BDCE-5906E5E48F10}" srcOrd="1" destOrd="0" presId="urn:microsoft.com/office/officeart/2005/8/layout/hProcess4"/>
    <dgm:cxn modelId="{AF85CA74-2EF3-4349-A649-ACF56C94D1D6}" type="presOf" srcId="{5BFD7444-73EF-4ADD-93C4-343DF1C63C24}" destId="{4EC73383-1D30-412C-ACC4-FADEDF81A579}" srcOrd="0" destOrd="0" presId="urn:microsoft.com/office/officeart/2005/8/layout/hProcess4"/>
    <dgm:cxn modelId="{9594B553-880B-4C49-B705-D285AE3C601A}" type="presParOf" srcId="{9DB16705-5B60-43A7-A01B-90232D3DBC8F}" destId="{57499626-878C-4066-9E9B-244FC21FC778}" srcOrd="0" destOrd="0" presId="urn:microsoft.com/office/officeart/2005/8/layout/hProcess4"/>
    <dgm:cxn modelId="{80B21267-C29C-409B-9484-6D6A9A64DEDB}" type="presParOf" srcId="{9DB16705-5B60-43A7-A01B-90232D3DBC8F}" destId="{D732B215-0030-4BC1-B581-ACDFB157FCE8}" srcOrd="1" destOrd="0" presId="urn:microsoft.com/office/officeart/2005/8/layout/hProcess4"/>
    <dgm:cxn modelId="{172B1713-EA64-429A-9489-64934CD527A4}" type="presParOf" srcId="{9DB16705-5B60-43A7-A01B-90232D3DBC8F}" destId="{FEB222D0-4BF9-4D21-8907-A39445F87BB8}" srcOrd="2" destOrd="0" presId="urn:microsoft.com/office/officeart/2005/8/layout/hProcess4"/>
    <dgm:cxn modelId="{4AD17A82-C34B-4FD9-A3C5-0E3A5D1DB63E}" type="presParOf" srcId="{FEB222D0-4BF9-4D21-8907-A39445F87BB8}" destId="{A38C84AF-3BE6-48D7-A9C8-306FC333E2F3}" srcOrd="0" destOrd="0" presId="urn:microsoft.com/office/officeart/2005/8/layout/hProcess4"/>
    <dgm:cxn modelId="{B5BB88B8-C645-40C1-98D6-97638D03DAF4}" type="presParOf" srcId="{A38C84AF-3BE6-48D7-A9C8-306FC333E2F3}" destId="{CD01A3D2-C696-44E8-B1EE-ABAB57C9218D}" srcOrd="0" destOrd="0" presId="urn:microsoft.com/office/officeart/2005/8/layout/hProcess4"/>
    <dgm:cxn modelId="{5F3084ED-6CCA-4759-A2A4-69E48E4517E3}" type="presParOf" srcId="{A38C84AF-3BE6-48D7-A9C8-306FC333E2F3}" destId="{C22A50D5-010C-406E-BEEE-3F93305209EB}" srcOrd="1" destOrd="0" presId="urn:microsoft.com/office/officeart/2005/8/layout/hProcess4"/>
    <dgm:cxn modelId="{B8734806-C176-4419-A703-208DEF6E8068}" type="presParOf" srcId="{A38C84AF-3BE6-48D7-A9C8-306FC333E2F3}" destId="{F7482B39-BFE7-459B-916E-961CF0BFE788}" srcOrd="2" destOrd="0" presId="urn:microsoft.com/office/officeart/2005/8/layout/hProcess4"/>
    <dgm:cxn modelId="{31C42B2A-D983-450C-9560-224FFD6CDB3B}" type="presParOf" srcId="{A38C84AF-3BE6-48D7-A9C8-306FC333E2F3}" destId="{489D83EA-7C5E-46EC-809A-9624D6213BAE}" srcOrd="3" destOrd="0" presId="urn:microsoft.com/office/officeart/2005/8/layout/hProcess4"/>
    <dgm:cxn modelId="{4B8B396A-CF5C-4277-A84E-9FB473AE314B}" type="presParOf" srcId="{A38C84AF-3BE6-48D7-A9C8-306FC333E2F3}" destId="{185CD342-5D7E-4F36-9142-C9765DF7651A}" srcOrd="4" destOrd="0" presId="urn:microsoft.com/office/officeart/2005/8/layout/hProcess4"/>
    <dgm:cxn modelId="{0FE368FC-2859-47FC-98F9-DB6739263CBA}" type="presParOf" srcId="{FEB222D0-4BF9-4D21-8907-A39445F87BB8}" destId="{72D6373E-BE49-44A2-94F9-BF117D2239FE}" srcOrd="1" destOrd="0" presId="urn:microsoft.com/office/officeart/2005/8/layout/hProcess4"/>
    <dgm:cxn modelId="{9A1DD868-8330-4702-A877-609A9307BA4E}" type="presParOf" srcId="{FEB222D0-4BF9-4D21-8907-A39445F87BB8}" destId="{87849148-A2EB-4A61-85C2-B6ABD6B68E17}" srcOrd="2" destOrd="0" presId="urn:microsoft.com/office/officeart/2005/8/layout/hProcess4"/>
    <dgm:cxn modelId="{F67B6DEC-2090-4C2E-B3F4-927378063AD0}" type="presParOf" srcId="{87849148-A2EB-4A61-85C2-B6ABD6B68E17}" destId="{A60C0D23-EEE5-4232-96BE-54F146E0B222}" srcOrd="0" destOrd="0" presId="urn:microsoft.com/office/officeart/2005/8/layout/hProcess4"/>
    <dgm:cxn modelId="{C5F2863F-AACA-4C0B-8A67-5087CBD997F0}" type="presParOf" srcId="{87849148-A2EB-4A61-85C2-B6ABD6B68E17}" destId="{4EC73383-1D30-412C-ACC4-FADEDF81A579}" srcOrd="1" destOrd="0" presId="urn:microsoft.com/office/officeart/2005/8/layout/hProcess4"/>
    <dgm:cxn modelId="{B8A3179D-B194-4724-8B44-4D8ECE6F905E}" type="presParOf" srcId="{87849148-A2EB-4A61-85C2-B6ABD6B68E17}" destId="{A55F7CC3-B7BC-44D3-9B0D-89EC8468E15E}" srcOrd="2" destOrd="0" presId="urn:microsoft.com/office/officeart/2005/8/layout/hProcess4"/>
    <dgm:cxn modelId="{8476FD6A-FCE5-49EE-9E68-DEF1F3A7F82A}" type="presParOf" srcId="{87849148-A2EB-4A61-85C2-B6ABD6B68E17}" destId="{301CDE95-B9DE-4319-9E61-8A5D194CBC23}" srcOrd="3" destOrd="0" presId="urn:microsoft.com/office/officeart/2005/8/layout/hProcess4"/>
    <dgm:cxn modelId="{E87D9F5C-9C66-457D-96EF-9EB2A924DF5B}" type="presParOf" srcId="{87849148-A2EB-4A61-85C2-B6ABD6B68E17}" destId="{A5CB5AC8-A232-49B0-AA89-FEF3A25A312E}" srcOrd="4" destOrd="0" presId="urn:microsoft.com/office/officeart/2005/8/layout/hProcess4"/>
    <dgm:cxn modelId="{BC2729E1-F4D8-468E-AED1-7B37DF4868FE}" type="presParOf" srcId="{FEB222D0-4BF9-4D21-8907-A39445F87BB8}" destId="{D395D3EB-8563-4D84-B460-DD47C0EE25E7}" srcOrd="3" destOrd="0" presId="urn:microsoft.com/office/officeart/2005/8/layout/hProcess4"/>
    <dgm:cxn modelId="{14098B46-BBE4-402F-9915-43B7001171ED}" type="presParOf" srcId="{FEB222D0-4BF9-4D21-8907-A39445F87BB8}" destId="{44DBB9D7-9B0D-4ACB-835A-FC913A5FC5C9}" srcOrd="4" destOrd="0" presId="urn:microsoft.com/office/officeart/2005/8/layout/hProcess4"/>
    <dgm:cxn modelId="{AAC806EE-DB65-4813-A688-3E2F4CF454F2}" type="presParOf" srcId="{44DBB9D7-9B0D-4ACB-835A-FC913A5FC5C9}" destId="{53E80FB7-C6E1-48DA-ACCC-B5C18E3AA54D}" srcOrd="0" destOrd="0" presId="urn:microsoft.com/office/officeart/2005/8/layout/hProcess4"/>
    <dgm:cxn modelId="{29AB2D7C-4F78-423A-ADD1-11318593ADAD}" type="presParOf" srcId="{44DBB9D7-9B0D-4ACB-835A-FC913A5FC5C9}" destId="{78AC94FF-C083-431E-BAD7-0F0633E04F99}" srcOrd="1" destOrd="0" presId="urn:microsoft.com/office/officeart/2005/8/layout/hProcess4"/>
    <dgm:cxn modelId="{F3EF493B-D199-472B-958D-B37A88D0E493}" type="presParOf" srcId="{44DBB9D7-9B0D-4ACB-835A-FC913A5FC5C9}" destId="{862FC43D-6616-46C5-BDCE-5906E5E48F10}" srcOrd="2" destOrd="0" presId="urn:microsoft.com/office/officeart/2005/8/layout/hProcess4"/>
    <dgm:cxn modelId="{2C94FE9A-70C5-4161-A0D3-C77ADAAE9EAF}" type="presParOf" srcId="{44DBB9D7-9B0D-4ACB-835A-FC913A5FC5C9}" destId="{F341FEFA-C519-465C-8F56-213D3D138692}" srcOrd="3" destOrd="0" presId="urn:microsoft.com/office/officeart/2005/8/layout/hProcess4"/>
    <dgm:cxn modelId="{9AEFD353-EA8E-4E3D-B01C-4EB15FA46FB4}" type="presParOf" srcId="{44DBB9D7-9B0D-4ACB-835A-FC913A5FC5C9}" destId="{2850D7C4-3D94-4367-91E8-FA0C5AE240A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EBF59-AC2A-4CC9-A5D4-F17946983E22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78D6E5-0F1D-4ADE-9038-80CE1957D6DF}">
      <dgm:prSet phldrT="[Text]" custT="1"/>
      <dgm:spPr/>
      <dgm:t>
        <a:bodyPr/>
        <a:lstStyle/>
        <a:p>
          <a:r>
            <a:rPr lang="en-US" sz="2400" dirty="0" err="1" smtClean="0">
              <a:latin typeface="Aharoni" pitchFamily="2" charset="-79"/>
              <a:cs typeface="Aharoni" pitchFamily="2" charset="-79"/>
            </a:rPr>
            <a:t>Clastic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E9FB0549-C186-4D60-8658-E490E0532DE0}" type="parTrans" cxnId="{B041BCF1-10E9-431D-AF5F-9BE8163AC75D}">
      <dgm:prSet/>
      <dgm:spPr/>
      <dgm:t>
        <a:bodyPr/>
        <a:lstStyle/>
        <a:p>
          <a:endParaRPr lang="en-US"/>
        </a:p>
      </dgm:t>
    </dgm:pt>
    <dgm:pt modelId="{60F62FED-2290-47D1-BDEE-89ABDB376626}" type="sibTrans" cxnId="{B041BCF1-10E9-431D-AF5F-9BE8163AC75D}">
      <dgm:prSet/>
      <dgm:spPr/>
      <dgm:t>
        <a:bodyPr/>
        <a:lstStyle/>
        <a:p>
          <a:endParaRPr lang="en-US"/>
        </a:p>
      </dgm:t>
    </dgm:pt>
    <dgm:pt modelId="{3AE95079-C355-436E-9EDC-33711F3C5927}">
      <dgm:prSet phldrT="[Text]" custT="1"/>
      <dgm:spPr/>
      <dgm:t>
        <a:bodyPr/>
        <a:lstStyle/>
        <a:p>
          <a:r>
            <a:rPr lang="en-US" sz="2000" dirty="0" smtClean="0"/>
            <a:t>Rock formed by rock fragments that are cemented together; sometimes visible large fragments, sometimes small, fine fragments</a:t>
          </a:r>
          <a:endParaRPr lang="en-US" sz="2000" dirty="0"/>
        </a:p>
      </dgm:t>
    </dgm:pt>
    <dgm:pt modelId="{38954896-D886-4F3D-9FA4-D26A9D807487}" type="parTrans" cxnId="{64635142-4A1A-4B1D-8430-0BF3D7AA2458}">
      <dgm:prSet/>
      <dgm:spPr/>
      <dgm:t>
        <a:bodyPr/>
        <a:lstStyle/>
        <a:p>
          <a:endParaRPr lang="en-US"/>
        </a:p>
      </dgm:t>
    </dgm:pt>
    <dgm:pt modelId="{B93CA4B3-832F-41F3-98DA-CF973E0F4A65}" type="sibTrans" cxnId="{64635142-4A1A-4B1D-8430-0BF3D7AA2458}">
      <dgm:prSet/>
      <dgm:spPr/>
      <dgm:t>
        <a:bodyPr/>
        <a:lstStyle/>
        <a:p>
          <a:endParaRPr lang="en-US"/>
        </a:p>
      </dgm:t>
    </dgm:pt>
    <dgm:pt modelId="{0A8F255F-10B9-4A2B-B896-FED4361843C7}">
      <dgm:prSet phldrT="[Text]" custT="1"/>
      <dgm:spPr/>
      <dgm:t>
        <a:bodyPr/>
        <a:lstStyle/>
        <a:p>
          <a:r>
            <a:rPr lang="en-US" sz="2000" dirty="0" smtClean="0"/>
            <a:t>Two common types are conglomerates, sandstone, breccias</a:t>
          </a:r>
          <a:endParaRPr lang="en-US" sz="2000" dirty="0"/>
        </a:p>
      </dgm:t>
    </dgm:pt>
    <dgm:pt modelId="{9A016F29-6A82-47BA-BEA5-37A0499D84C8}" type="parTrans" cxnId="{625CC4CA-88B0-44EB-9BD6-2AC174FFAFC5}">
      <dgm:prSet/>
      <dgm:spPr/>
      <dgm:t>
        <a:bodyPr/>
        <a:lstStyle/>
        <a:p>
          <a:endParaRPr lang="en-US"/>
        </a:p>
      </dgm:t>
    </dgm:pt>
    <dgm:pt modelId="{BDAC57F5-547F-4861-A8BA-88AB52779005}" type="sibTrans" cxnId="{625CC4CA-88B0-44EB-9BD6-2AC174FFAFC5}">
      <dgm:prSet/>
      <dgm:spPr/>
      <dgm:t>
        <a:bodyPr/>
        <a:lstStyle/>
        <a:p>
          <a:endParaRPr lang="en-US"/>
        </a:p>
      </dgm:t>
    </dgm:pt>
    <dgm:pt modelId="{2052F239-9624-4268-B550-24260AD44A64}">
      <dgm:prSet phldrT="[Text]" custT="1"/>
      <dgm:spPr/>
      <dgm:t>
        <a:bodyPr/>
        <a:lstStyle/>
        <a:p>
          <a:r>
            <a:rPr lang="en-US" sz="2400" dirty="0" smtClean="0">
              <a:latin typeface="Aharoni" pitchFamily="2" charset="-79"/>
              <a:cs typeface="Aharoni" pitchFamily="2" charset="-79"/>
            </a:rPr>
            <a:t>Organic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9E185331-2057-4576-9C62-33B8831177F7}" type="parTrans" cxnId="{0D6D82AB-23C8-4D62-A6B2-8456F1D7B90D}">
      <dgm:prSet/>
      <dgm:spPr/>
      <dgm:t>
        <a:bodyPr/>
        <a:lstStyle/>
        <a:p>
          <a:endParaRPr lang="en-US"/>
        </a:p>
      </dgm:t>
    </dgm:pt>
    <dgm:pt modelId="{A5E48AB0-674E-4D3B-B5F7-FC8157F8734C}" type="sibTrans" cxnId="{0D6D82AB-23C8-4D62-A6B2-8456F1D7B90D}">
      <dgm:prSet/>
      <dgm:spPr/>
      <dgm:t>
        <a:bodyPr/>
        <a:lstStyle/>
        <a:p>
          <a:endParaRPr lang="en-US"/>
        </a:p>
      </dgm:t>
    </dgm:pt>
    <dgm:pt modelId="{0E5870C1-690E-43CC-B9BD-A18A65C74BCE}">
      <dgm:prSet phldrT="[Text]"/>
      <dgm:spPr/>
      <dgm:t>
        <a:bodyPr/>
        <a:lstStyle/>
        <a:p>
          <a:r>
            <a:rPr lang="en-US" dirty="0" smtClean="0"/>
            <a:t>Rocks formed by the remains of plants/animals that are cemented together.</a:t>
          </a:r>
          <a:endParaRPr lang="en-US" dirty="0"/>
        </a:p>
      </dgm:t>
    </dgm:pt>
    <dgm:pt modelId="{CDD5741F-8070-44D0-802D-D9588872760B}" type="parTrans" cxnId="{8EA7A5DB-EDE5-4549-A951-2EC112CCC817}">
      <dgm:prSet/>
      <dgm:spPr/>
      <dgm:t>
        <a:bodyPr/>
        <a:lstStyle/>
        <a:p>
          <a:endParaRPr lang="en-US"/>
        </a:p>
      </dgm:t>
    </dgm:pt>
    <dgm:pt modelId="{24321195-8E5C-4DD8-A994-694CE9326396}" type="sibTrans" cxnId="{8EA7A5DB-EDE5-4549-A951-2EC112CCC817}">
      <dgm:prSet/>
      <dgm:spPr/>
      <dgm:t>
        <a:bodyPr/>
        <a:lstStyle/>
        <a:p>
          <a:endParaRPr lang="en-US"/>
        </a:p>
      </dgm:t>
    </dgm:pt>
    <dgm:pt modelId="{D5699BF7-66B8-4441-9B08-B238E5BC2BFE}">
      <dgm:prSet phldrT="[Text]"/>
      <dgm:spPr/>
      <dgm:t>
        <a:bodyPr/>
        <a:lstStyle/>
        <a:p>
          <a:r>
            <a:rPr lang="en-US" dirty="0" smtClean="0"/>
            <a:t>Two common types are coal and limestone</a:t>
          </a:r>
          <a:endParaRPr lang="en-US" dirty="0"/>
        </a:p>
      </dgm:t>
    </dgm:pt>
    <dgm:pt modelId="{228EFC49-2725-46E4-9D8C-4455087455FA}" type="parTrans" cxnId="{AC51BBFB-69B0-4030-8F5F-BFF397A66247}">
      <dgm:prSet/>
      <dgm:spPr/>
      <dgm:t>
        <a:bodyPr/>
        <a:lstStyle/>
        <a:p>
          <a:endParaRPr lang="en-US"/>
        </a:p>
      </dgm:t>
    </dgm:pt>
    <dgm:pt modelId="{B3B72E34-CEB4-496F-8C97-8E7577524304}" type="sibTrans" cxnId="{AC51BBFB-69B0-4030-8F5F-BFF397A66247}">
      <dgm:prSet/>
      <dgm:spPr/>
      <dgm:t>
        <a:bodyPr/>
        <a:lstStyle/>
        <a:p>
          <a:endParaRPr lang="en-US"/>
        </a:p>
      </dgm:t>
    </dgm:pt>
    <dgm:pt modelId="{6DC1D116-5C32-4DFD-94D3-A02A1D963AA3}">
      <dgm:prSet phldrT="[Text]" custT="1"/>
      <dgm:spPr/>
      <dgm:t>
        <a:bodyPr/>
        <a:lstStyle/>
        <a:p>
          <a:r>
            <a:rPr lang="en-US" sz="2400" dirty="0" smtClean="0">
              <a:latin typeface="Aharoni" pitchFamily="2" charset="-79"/>
              <a:cs typeface="Aharoni" pitchFamily="2" charset="-79"/>
            </a:rPr>
            <a:t>Chemical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5890B17E-C6E4-4A64-8247-F77FF513A5A6}" type="parTrans" cxnId="{DBA1A685-B55E-4D40-B348-79EC7474B154}">
      <dgm:prSet/>
      <dgm:spPr/>
      <dgm:t>
        <a:bodyPr/>
        <a:lstStyle/>
        <a:p>
          <a:endParaRPr lang="en-US"/>
        </a:p>
      </dgm:t>
    </dgm:pt>
    <dgm:pt modelId="{52398790-95FA-4C22-AF7B-B818E8E8FAAF}" type="sibTrans" cxnId="{DBA1A685-B55E-4D40-B348-79EC7474B154}">
      <dgm:prSet/>
      <dgm:spPr/>
      <dgm:t>
        <a:bodyPr/>
        <a:lstStyle/>
        <a:p>
          <a:endParaRPr lang="en-US"/>
        </a:p>
      </dgm:t>
    </dgm:pt>
    <dgm:pt modelId="{0E727B7E-B72F-4C76-8DFA-55AC3CEB0CFF}">
      <dgm:prSet phldrT="[Text]"/>
      <dgm:spPr/>
      <dgm:t>
        <a:bodyPr/>
        <a:lstStyle/>
        <a:p>
          <a:r>
            <a:rPr lang="en-US" dirty="0" smtClean="0"/>
            <a:t>Formed when minerals dissolved in water are crystallized when the water evaporates away</a:t>
          </a:r>
          <a:endParaRPr lang="en-US" dirty="0"/>
        </a:p>
      </dgm:t>
    </dgm:pt>
    <dgm:pt modelId="{1D518E1F-74E6-44E9-B6EF-E1AE60B76120}" type="parTrans" cxnId="{7D2CBBA3-E686-4CB3-A4AD-A8985FBA6B53}">
      <dgm:prSet/>
      <dgm:spPr/>
      <dgm:t>
        <a:bodyPr/>
        <a:lstStyle/>
        <a:p>
          <a:endParaRPr lang="en-US"/>
        </a:p>
      </dgm:t>
    </dgm:pt>
    <dgm:pt modelId="{699FDEFB-7E51-4EE3-8FCA-D2E1042E0C2B}" type="sibTrans" cxnId="{7D2CBBA3-E686-4CB3-A4AD-A8985FBA6B53}">
      <dgm:prSet/>
      <dgm:spPr/>
      <dgm:t>
        <a:bodyPr/>
        <a:lstStyle/>
        <a:p>
          <a:endParaRPr lang="en-US"/>
        </a:p>
      </dgm:t>
    </dgm:pt>
    <dgm:pt modelId="{86AC6822-EB3A-4655-BEFB-86E543082CFF}">
      <dgm:prSet phldrT="[Text]"/>
      <dgm:spPr/>
      <dgm:t>
        <a:bodyPr/>
        <a:lstStyle/>
        <a:p>
          <a:r>
            <a:rPr lang="en-US" dirty="0" smtClean="0"/>
            <a:t>Calcite and Halite can form this way.</a:t>
          </a:r>
          <a:endParaRPr lang="en-US" dirty="0"/>
        </a:p>
      </dgm:t>
    </dgm:pt>
    <dgm:pt modelId="{39761BCE-5217-44C8-A8E8-C6CF24A1400F}" type="parTrans" cxnId="{1C862362-9DFF-4867-8596-352CBF712842}">
      <dgm:prSet/>
      <dgm:spPr/>
      <dgm:t>
        <a:bodyPr/>
        <a:lstStyle/>
        <a:p>
          <a:endParaRPr lang="en-US"/>
        </a:p>
      </dgm:t>
    </dgm:pt>
    <dgm:pt modelId="{1C3AB0AB-DC24-437D-ABDB-352AD698FEAC}" type="sibTrans" cxnId="{1C862362-9DFF-4867-8596-352CBF712842}">
      <dgm:prSet/>
      <dgm:spPr/>
      <dgm:t>
        <a:bodyPr/>
        <a:lstStyle/>
        <a:p>
          <a:endParaRPr lang="en-US"/>
        </a:p>
      </dgm:t>
    </dgm:pt>
    <dgm:pt modelId="{3879DB85-BDB0-4353-AA9C-62EF043301B4}" type="pres">
      <dgm:prSet presAssocID="{E06EBF59-AC2A-4CC9-A5D4-F17946983E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7D4F1E-5928-430C-AE3A-090F70824FB8}" type="pres">
      <dgm:prSet presAssocID="{0578D6E5-0F1D-4ADE-9038-80CE1957D6DF}" presName="composite" presStyleCnt="0"/>
      <dgm:spPr/>
    </dgm:pt>
    <dgm:pt modelId="{DC4A6B4D-F4E2-445E-8FB2-86C3008DEE41}" type="pres">
      <dgm:prSet presAssocID="{0578D6E5-0F1D-4ADE-9038-80CE1957D6DF}" presName="parentText" presStyleLbl="alignNode1" presStyleIdx="0" presStyleCnt="3" custScaleX="106513" custLinFactNeighborX="4739" custLinFactNeighborY="-16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2A25B-3BFF-4DB2-8A5C-F4E10C3ADCDF}" type="pres">
      <dgm:prSet presAssocID="{0578D6E5-0F1D-4ADE-9038-80CE1957D6DF}" presName="descendantText" presStyleLbl="alignAcc1" presStyleIdx="0" presStyleCnt="3" custScaleX="97285" custScaleY="116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68A5E-4648-4ACA-96BC-458A828650FC}" type="pres">
      <dgm:prSet presAssocID="{60F62FED-2290-47D1-BDEE-89ABDB376626}" presName="sp" presStyleCnt="0"/>
      <dgm:spPr/>
    </dgm:pt>
    <dgm:pt modelId="{D99ED4DB-AA50-4B5A-853D-2CEB239D08BA}" type="pres">
      <dgm:prSet presAssocID="{2052F239-9624-4268-B550-24260AD44A64}" presName="composite" presStyleCnt="0"/>
      <dgm:spPr/>
    </dgm:pt>
    <dgm:pt modelId="{59CD7C68-5588-45E7-8F32-8669C8AE1844}" type="pres">
      <dgm:prSet presAssocID="{2052F239-9624-4268-B550-24260AD44A64}" presName="parentText" presStyleLbl="alignNode1" presStyleIdx="1" presStyleCnt="3" custScaleX="1161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9EF52-A8C7-4EEF-88B8-E613BB4DBECE}" type="pres">
      <dgm:prSet presAssocID="{2052F239-9624-4268-B550-24260AD44A64}" presName="descendantText" presStyleLbl="alignAcc1" presStyleIdx="1" presStyleCnt="3" custScaleX="96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6270E-973F-4CBE-BBAF-AE913E996EB1}" type="pres">
      <dgm:prSet presAssocID="{A5E48AB0-674E-4D3B-B5F7-FC8157F8734C}" presName="sp" presStyleCnt="0"/>
      <dgm:spPr/>
    </dgm:pt>
    <dgm:pt modelId="{33C6D84E-0E30-495A-8BF6-80F48FFCBCC2}" type="pres">
      <dgm:prSet presAssocID="{6DC1D116-5C32-4DFD-94D3-A02A1D963AA3}" presName="composite" presStyleCnt="0"/>
      <dgm:spPr/>
    </dgm:pt>
    <dgm:pt modelId="{867B2732-6F61-497A-B59A-025B34614C6B}" type="pres">
      <dgm:prSet presAssocID="{6DC1D116-5C32-4DFD-94D3-A02A1D963AA3}" presName="parentText" presStyleLbl="alignNode1" presStyleIdx="2" presStyleCnt="3" custScaleX="121020" custLinFactNeighborX="4739" custLinFactNeighborY="13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ABF16-B7FE-4EFD-840D-3329C3A20CC7}" type="pres">
      <dgm:prSet presAssocID="{6DC1D116-5C32-4DFD-94D3-A02A1D963AA3}" presName="descendantText" presStyleLbl="alignAcc1" presStyleIdx="2" presStyleCnt="3" custScaleX="95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6B6FC-018A-4E15-B45B-E4CA1499696D}" type="presOf" srcId="{6DC1D116-5C32-4DFD-94D3-A02A1D963AA3}" destId="{867B2732-6F61-497A-B59A-025B34614C6B}" srcOrd="0" destOrd="0" presId="urn:microsoft.com/office/officeart/2005/8/layout/chevron2"/>
    <dgm:cxn modelId="{BAE5133A-7AA7-4862-8000-293292A4A927}" type="presOf" srcId="{E06EBF59-AC2A-4CC9-A5D4-F17946983E22}" destId="{3879DB85-BDB0-4353-AA9C-62EF043301B4}" srcOrd="0" destOrd="0" presId="urn:microsoft.com/office/officeart/2005/8/layout/chevron2"/>
    <dgm:cxn modelId="{8EA7A5DB-EDE5-4549-A951-2EC112CCC817}" srcId="{2052F239-9624-4268-B550-24260AD44A64}" destId="{0E5870C1-690E-43CC-B9BD-A18A65C74BCE}" srcOrd="0" destOrd="0" parTransId="{CDD5741F-8070-44D0-802D-D9588872760B}" sibTransId="{24321195-8E5C-4DD8-A994-694CE9326396}"/>
    <dgm:cxn modelId="{625CC4CA-88B0-44EB-9BD6-2AC174FFAFC5}" srcId="{0578D6E5-0F1D-4ADE-9038-80CE1957D6DF}" destId="{0A8F255F-10B9-4A2B-B896-FED4361843C7}" srcOrd="1" destOrd="0" parTransId="{9A016F29-6A82-47BA-BEA5-37A0499D84C8}" sibTransId="{BDAC57F5-547F-4861-A8BA-88AB52779005}"/>
    <dgm:cxn modelId="{6C0C32EE-F69C-42FF-87BE-B4F87F37CBDA}" type="presOf" srcId="{D5699BF7-66B8-4441-9B08-B238E5BC2BFE}" destId="{24B9EF52-A8C7-4EEF-88B8-E613BB4DBECE}" srcOrd="0" destOrd="1" presId="urn:microsoft.com/office/officeart/2005/8/layout/chevron2"/>
    <dgm:cxn modelId="{AC51BBFB-69B0-4030-8F5F-BFF397A66247}" srcId="{2052F239-9624-4268-B550-24260AD44A64}" destId="{D5699BF7-66B8-4441-9B08-B238E5BC2BFE}" srcOrd="1" destOrd="0" parTransId="{228EFC49-2725-46E4-9D8C-4455087455FA}" sibTransId="{B3B72E34-CEB4-496F-8C97-8E7577524304}"/>
    <dgm:cxn modelId="{C1357D8B-3862-4A81-A624-13097372F96F}" type="presOf" srcId="{86AC6822-EB3A-4655-BEFB-86E543082CFF}" destId="{3B1ABF16-B7FE-4EFD-840D-3329C3A20CC7}" srcOrd="0" destOrd="1" presId="urn:microsoft.com/office/officeart/2005/8/layout/chevron2"/>
    <dgm:cxn modelId="{1C862362-9DFF-4867-8596-352CBF712842}" srcId="{6DC1D116-5C32-4DFD-94D3-A02A1D963AA3}" destId="{86AC6822-EB3A-4655-BEFB-86E543082CFF}" srcOrd="1" destOrd="0" parTransId="{39761BCE-5217-44C8-A8E8-C6CF24A1400F}" sibTransId="{1C3AB0AB-DC24-437D-ABDB-352AD698FEAC}"/>
    <dgm:cxn modelId="{7D2CBBA3-E686-4CB3-A4AD-A8985FBA6B53}" srcId="{6DC1D116-5C32-4DFD-94D3-A02A1D963AA3}" destId="{0E727B7E-B72F-4C76-8DFA-55AC3CEB0CFF}" srcOrd="0" destOrd="0" parTransId="{1D518E1F-74E6-44E9-B6EF-E1AE60B76120}" sibTransId="{699FDEFB-7E51-4EE3-8FCA-D2E1042E0C2B}"/>
    <dgm:cxn modelId="{F7BD1491-3BB0-4FA7-A537-D4393F2570FF}" type="presOf" srcId="{0A8F255F-10B9-4A2B-B896-FED4361843C7}" destId="{CA52A25B-3BFF-4DB2-8A5C-F4E10C3ADCDF}" srcOrd="0" destOrd="1" presId="urn:microsoft.com/office/officeart/2005/8/layout/chevron2"/>
    <dgm:cxn modelId="{FBFBFD79-7DBA-4D8E-B01B-2148888C3C36}" type="presOf" srcId="{0E727B7E-B72F-4C76-8DFA-55AC3CEB0CFF}" destId="{3B1ABF16-B7FE-4EFD-840D-3329C3A20CC7}" srcOrd="0" destOrd="0" presId="urn:microsoft.com/office/officeart/2005/8/layout/chevron2"/>
    <dgm:cxn modelId="{C4A783F8-F6A6-4233-AD51-A87649D0431C}" type="presOf" srcId="{0E5870C1-690E-43CC-B9BD-A18A65C74BCE}" destId="{24B9EF52-A8C7-4EEF-88B8-E613BB4DBECE}" srcOrd="0" destOrd="0" presId="urn:microsoft.com/office/officeart/2005/8/layout/chevron2"/>
    <dgm:cxn modelId="{0D6D82AB-23C8-4D62-A6B2-8456F1D7B90D}" srcId="{E06EBF59-AC2A-4CC9-A5D4-F17946983E22}" destId="{2052F239-9624-4268-B550-24260AD44A64}" srcOrd="1" destOrd="0" parTransId="{9E185331-2057-4576-9C62-33B8831177F7}" sibTransId="{A5E48AB0-674E-4D3B-B5F7-FC8157F8734C}"/>
    <dgm:cxn modelId="{64635142-4A1A-4B1D-8430-0BF3D7AA2458}" srcId="{0578D6E5-0F1D-4ADE-9038-80CE1957D6DF}" destId="{3AE95079-C355-436E-9EDC-33711F3C5927}" srcOrd="0" destOrd="0" parTransId="{38954896-D886-4F3D-9FA4-D26A9D807487}" sibTransId="{B93CA4B3-832F-41F3-98DA-CF973E0F4A65}"/>
    <dgm:cxn modelId="{DBA1A685-B55E-4D40-B348-79EC7474B154}" srcId="{E06EBF59-AC2A-4CC9-A5D4-F17946983E22}" destId="{6DC1D116-5C32-4DFD-94D3-A02A1D963AA3}" srcOrd="2" destOrd="0" parTransId="{5890B17E-C6E4-4A64-8247-F77FF513A5A6}" sibTransId="{52398790-95FA-4C22-AF7B-B818E8E8FAAF}"/>
    <dgm:cxn modelId="{A425165F-5F3C-4334-8E56-A4708FCAE196}" type="presOf" srcId="{0578D6E5-0F1D-4ADE-9038-80CE1957D6DF}" destId="{DC4A6B4D-F4E2-445E-8FB2-86C3008DEE41}" srcOrd="0" destOrd="0" presId="urn:microsoft.com/office/officeart/2005/8/layout/chevron2"/>
    <dgm:cxn modelId="{B041BCF1-10E9-431D-AF5F-9BE8163AC75D}" srcId="{E06EBF59-AC2A-4CC9-A5D4-F17946983E22}" destId="{0578D6E5-0F1D-4ADE-9038-80CE1957D6DF}" srcOrd="0" destOrd="0" parTransId="{E9FB0549-C186-4D60-8658-E490E0532DE0}" sibTransId="{60F62FED-2290-47D1-BDEE-89ABDB376626}"/>
    <dgm:cxn modelId="{E37F79FB-8F64-40ED-85A5-7B6E2262AFFC}" type="presOf" srcId="{2052F239-9624-4268-B550-24260AD44A64}" destId="{59CD7C68-5588-45E7-8F32-8669C8AE1844}" srcOrd="0" destOrd="0" presId="urn:microsoft.com/office/officeart/2005/8/layout/chevron2"/>
    <dgm:cxn modelId="{04213AED-9905-4030-9D2E-72E145A775DB}" type="presOf" srcId="{3AE95079-C355-436E-9EDC-33711F3C5927}" destId="{CA52A25B-3BFF-4DB2-8A5C-F4E10C3ADCDF}" srcOrd="0" destOrd="0" presId="urn:microsoft.com/office/officeart/2005/8/layout/chevron2"/>
    <dgm:cxn modelId="{B26C7678-6DE0-46C3-84B8-3456869430E4}" type="presParOf" srcId="{3879DB85-BDB0-4353-AA9C-62EF043301B4}" destId="{6B7D4F1E-5928-430C-AE3A-090F70824FB8}" srcOrd="0" destOrd="0" presId="urn:microsoft.com/office/officeart/2005/8/layout/chevron2"/>
    <dgm:cxn modelId="{45AA8322-9460-4E51-95AE-F705D73F071D}" type="presParOf" srcId="{6B7D4F1E-5928-430C-AE3A-090F70824FB8}" destId="{DC4A6B4D-F4E2-445E-8FB2-86C3008DEE41}" srcOrd="0" destOrd="0" presId="urn:microsoft.com/office/officeart/2005/8/layout/chevron2"/>
    <dgm:cxn modelId="{0646459F-41FD-4E1D-8210-6980452752B9}" type="presParOf" srcId="{6B7D4F1E-5928-430C-AE3A-090F70824FB8}" destId="{CA52A25B-3BFF-4DB2-8A5C-F4E10C3ADCDF}" srcOrd="1" destOrd="0" presId="urn:microsoft.com/office/officeart/2005/8/layout/chevron2"/>
    <dgm:cxn modelId="{3E6EC490-B3EE-47C7-BED5-42B0512FF6B8}" type="presParOf" srcId="{3879DB85-BDB0-4353-AA9C-62EF043301B4}" destId="{A4568A5E-4648-4ACA-96BC-458A828650FC}" srcOrd="1" destOrd="0" presId="urn:microsoft.com/office/officeart/2005/8/layout/chevron2"/>
    <dgm:cxn modelId="{A5537B31-1734-497D-B1A4-483F321BAA3F}" type="presParOf" srcId="{3879DB85-BDB0-4353-AA9C-62EF043301B4}" destId="{D99ED4DB-AA50-4B5A-853D-2CEB239D08BA}" srcOrd="2" destOrd="0" presId="urn:microsoft.com/office/officeart/2005/8/layout/chevron2"/>
    <dgm:cxn modelId="{14815F10-4837-43BF-A809-3101E15618BF}" type="presParOf" srcId="{D99ED4DB-AA50-4B5A-853D-2CEB239D08BA}" destId="{59CD7C68-5588-45E7-8F32-8669C8AE1844}" srcOrd="0" destOrd="0" presId="urn:microsoft.com/office/officeart/2005/8/layout/chevron2"/>
    <dgm:cxn modelId="{783C9FCE-401E-4086-93D6-6CAB91FF7E91}" type="presParOf" srcId="{D99ED4DB-AA50-4B5A-853D-2CEB239D08BA}" destId="{24B9EF52-A8C7-4EEF-88B8-E613BB4DBECE}" srcOrd="1" destOrd="0" presId="urn:microsoft.com/office/officeart/2005/8/layout/chevron2"/>
    <dgm:cxn modelId="{75CA30FF-62CE-4E34-A79C-284EAECBA24D}" type="presParOf" srcId="{3879DB85-BDB0-4353-AA9C-62EF043301B4}" destId="{8FE6270E-973F-4CBE-BBAF-AE913E996EB1}" srcOrd="3" destOrd="0" presId="urn:microsoft.com/office/officeart/2005/8/layout/chevron2"/>
    <dgm:cxn modelId="{9B25E8C1-18F9-4C6B-BE14-1E58EF5EA398}" type="presParOf" srcId="{3879DB85-BDB0-4353-AA9C-62EF043301B4}" destId="{33C6D84E-0E30-495A-8BF6-80F48FFCBCC2}" srcOrd="4" destOrd="0" presId="urn:microsoft.com/office/officeart/2005/8/layout/chevron2"/>
    <dgm:cxn modelId="{6C775D55-9469-4AA0-A208-4A8D08472B2D}" type="presParOf" srcId="{33C6D84E-0E30-495A-8BF6-80F48FFCBCC2}" destId="{867B2732-6F61-497A-B59A-025B34614C6B}" srcOrd="0" destOrd="0" presId="urn:microsoft.com/office/officeart/2005/8/layout/chevron2"/>
    <dgm:cxn modelId="{4CFB87D2-8640-4383-BBB7-82F26F8F1BD4}" type="presParOf" srcId="{33C6D84E-0E30-495A-8BF6-80F48FFCBCC2}" destId="{3B1ABF16-B7FE-4EFD-840D-3329C3A20C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2A50D5-010C-406E-BEEE-3F93305209EB}">
      <dsp:nvSpPr>
        <dsp:cNvPr id="0" name=""/>
        <dsp:cNvSpPr/>
      </dsp:nvSpPr>
      <dsp:spPr>
        <a:xfrm>
          <a:off x="2619" y="600832"/>
          <a:ext cx="2340809" cy="3324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Particles are carried away by wind or water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Particles are deposited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smtClean="0"/>
            <a:t>DEPOSITION</a:t>
          </a:r>
          <a:endParaRPr lang="en-US" sz="2000" b="1" kern="1200" dirty="0"/>
        </a:p>
      </dsp:txBody>
      <dsp:txXfrm>
        <a:off x="2619" y="600832"/>
        <a:ext cx="2340809" cy="2611948"/>
      </dsp:txXfrm>
    </dsp:sp>
    <dsp:sp modelId="{72D6373E-BE49-44A2-94F9-BF117D2239FE}">
      <dsp:nvSpPr>
        <dsp:cNvPr id="0" name=""/>
        <dsp:cNvSpPr/>
      </dsp:nvSpPr>
      <dsp:spPr>
        <a:xfrm>
          <a:off x="1549111" y="2058105"/>
          <a:ext cx="2439913" cy="2439913"/>
        </a:xfrm>
        <a:prstGeom prst="leftCircularArrow">
          <a:avLst>
            <a:gd name="adj1" fmla="val 3169"/>
            <a:gd name="adj2" fmla="val 390095"/>
            <a:gd name="adj3" fmla="val 2316822"/>
            <a:gd name="adj4" fmla="val 9175705"/>
            <a:gd name="adj5" fmla="val 369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9D83EA-7C5E-46EC-809A-9624D6213BAE}">
      <dsp:nvSpPr>
        <dsp:cNvPr id="0" name=""/>
        <dsp:cNvSpPr/>
      </dsp:nvSpPr>
      <dsp:spPr>
        <a:xfrm>
          <a:off x="615156" y="2943573"/>
          <a:ext cx="2025958" cy="805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smtClean="0">
              <a:latin typeface="Aharoni" pitchFamily="2" charset="-79"/>
              <a:cs typeface="Aharoni" pitchFamily="2" charset="-79"/>
            </a:rPr>
            <a:t>Erosion</a:t>
          </a:r>
          <a:endParaRPr lang="en-US" sz="3200" kern="1200" dirty="0">
            <a:latin typeface="Aharoni" pitchFamily="2" charset="-79"/>
            <a:cs typeface="Aharoni" pitchFamily="2" charset="-79"/>
          </a:endParaRPr>
        </a:p>
      </dsp:txBody>
      <dsp:txXfrm>
        <a:off x="615156" y="2943573"/>
        <a:ext cx="2025958" cy="805656"/>
      </dsp:txXfrm>
    </dsp:sp>
    <dsp:sp modelId="{4EC73383-1D30-412C-ACC4-FADEDF81A579}">
      <dsp:nvSpPr>
        <dsp:cNvPr id="0" name=""/>
        <dsp:cNvSpPr/>
      </dsp:nvSpPr>
      <dsp:spPr>
        <a:xfrm>
          <a:off x="2956446" y="1553426"/>
          <a:ext cx="2279203" cy="1879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Particles are squeezed together by pressure</a:t>
          </a:r>
          <a:endParaRPr lang="en-US" sz="2400" kern="1200" dirty="0"/>
        </a:p>
      </dsp:txBody>
      <dsp:txXfrm>
        <a:off x="2956446" y="1956254"/>
        <a:ext cx="2279203" cy="1477037"/>
      </dsp:txXfrm>
    </dsp:sp>
    <dsp:sp modelId="{D395D3EB-8563-4D84-B460-DD47C0EE25E7}">
      <dsp:nvSpPr>
        <dsp:cNvPr id="0" name=""/>
        <dsp:cNvSpPr/>
      </dsp:nvSpPr>
      <dsp:spPr>
        <a:xfrm>
          <a:off x="4241126" y="258488"/>
          <a:ext cx="2881778" cy="2881778"/>
        </a:xfrm>
        <a:prstGeom prst="circularArrow">
          <a:avLst>
            <a:gd name="adj1" fmla="val 2683"/>
            <a:gd name="adj2" fmla="val 326538"/>
            <a:gd name="adj3" fmla="val 19163892"/>
            <a:gd name="adj4" fmla="val 12241452"/>
            <a:gd name="adj5" fmla="val 31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1CDE95-B9DE-4319-9E61-8A5D194CBC23}">
      <dsp:nvSpPr>
        <dsp:cNvPr id="0" name=""/>
        <dsp:cNvSpPr/>
      </dsp:nvSpPr>
      <dsp:spPr>
        <a:xfrm>
          <a:off x="3371607" y="1146859"/>
          <a:ext cx="2141680" cy="805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haroni" pitchFamily="2" charset="-79"/>
              <a:cs typeface="Aharoni" pitchFamily="2" charset="-79"/>
            </a:rPr>
            <a:t>Compaction</a:t>
          </a:r>
          <a:endParaRPr lang="en-US" sz="2800" kern="1200" dirty="0">
            <a:latin typeface="Aharoni" pitchFamily="2" charset="-79"/>
            <a:cs typeface="Aharoni" pitchFamily="2" charset="-79"/>
          </a:endParaRPr>
        </a:p>
      </dsp:txBody>
      <dsp:txXfrm>
        <a:off x="3371607" y="1146859"/>
        <a:ext cx="2141680" cy="805656"/>
      </dsp:txXfrm>
    </dsp:sp>
    <dsp:sp modelId="{78AC94FF-C083-431E-BAD7-0F0633E04F99}">
      <dsp:nvSpPr>
        <dsp:cNvPr id="0" name=""/>
        <dsp:cNvSpPr/>
      </dsp:nvSpPr>
      <dsp:spPr>
        <a:xfrm>
          <a:off x="5892521" y="996076"/>
          <a:ext cx="2279203" cy="2538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Particles are glued together as mineral solutions harden</a:t>
          </a:r>
          <a:endParaRPr lang="en-US" sz="2400" kern="1200" dirty="0"/>
        </a:p>
      </dsp:txBody>
      <dsp:txXfrm>
        <a:off x="5892521" y="996076"/>
        <a:ext cx="2279203" cy="1994547"/>
      </dsp:txXfrm>
    </dsp:sp>
    <dsp:sp modelId="{F341FEFA-C519-465C-8F56-213D3D138692}">
      <dsp:nvSpPr>
        <dsp:cNvPr id="0" name=""/>
        <dsp:cNvSpPr/>
      </dsp:nvSpPr>
      <dsp:spPr>
        <a:xfrm>
          <a:off x="6142419" y="3121236"/>
          <a:ext cx="2544380" cy="805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haroni" pitchFamily="2" charset="-79"/>
              <a:cs typeface="Aharoni" pitchFamily="2" charset="-79"/>
            </a:rPr>
            <a:t>Cementation</a:t>
          </a:r>
          <a:endParaRPr lang="en-US" sz="3200" kern="1200" dirty="0">
            <a:latin typeface="Aharoni" pitchFamily="2" charset="-79"/>
            <a:cs typeface="Aharoni" pitchFamily="2" charset="-79"/>
          </a:endParaRPr>
        </a:p>
      </dsp:txBody>
      <dsp:txXfrm>
        <a:off x="6142419" y="3121236"/>
        <a:ext cx="2544380" cy="8056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4A6B4D-F4E2-445E-8FB2-86C3008DEE41}">
      <dsp:nvSpPr>
        <dsp:cNvPr id="0" name=""/>
        <dsp:cNvSpPr/>
      </dsp:nvSpPr>
      <dsp:spPr>
        <a:xfrm rot="5400000">
          <a:off x="-128019" y="265676"/>
          <a:ext cx="1605059" cy="11967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Clastic</a:t>
          </a:r>
          <a:endParaRPr lang="en-US" sz="2400" kern="1200" dirty="0">
            <a:latin typeface="Aharoni" pitchFamily="2" charset="-79"/>
            <a:cs typeface="Aharoni" pitchFamily="2" charset="-79"/>
          </a:endParaRPr>
        </a:p>
      </dsp:txBody>
      <dsp:txXfrm rot="5400000">
        <a:off x="-128019" y="265676"/>
        <a:ext cx="1605059" cy="1196717"/>
      </dsp:txXfrm>
    </dsp:sp>
    <dsp:sp modelId="{CA52A25B-3BFF-4DB2-8A5C-F4E10C3ADCDF}">
      <dsp:nvSpPr>
        <dsp:cNvPr id="0" name=""/>
        <dsp:cNvSpPr/>
      </dsp:nvSpPr>
      <dsp:spPr>
        <a:xfrm rot="5400000">
          <a:off x="4282048" y="-2995433"/>
          <a:ext cx="1212833" cy="7209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Rock formed by rock fragments that are cemented together; sometimes visible large fragments, sometimes small, fine fragments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Two common types are conglomerates, sandstone, breccias</a:t>
          </a:r>
          <a:endParaRPr lang="en-US" sz="2000" kern="1200" dirty="0"/>
        </a:p>
      </dsp:txBody>
      <dsp:txXfrm rot="5400000">
        <a:off x="4282048" y="-2995433"/>
        <a:ext cx="1212833" cy="7209653"/>
      </dsp:txXfrm>
    </dsp:sp>
    <dsp:sp modelId="{59CD7C68-5588-45E7-8F32-8669C8AE1844}">
      <dsp:nvSpPr>
        <dsp:cNvPr id="0" name=""/>
        <dsp:cNvSpPr/>
      </dsp:nvSpPr>
      <dsp:spPr>
        <a:xfrm rot="5400000">
          <a:off x="-126935" y="1652679"/>
          <a:ext cx="1605059" cy="1305375"/>
        </a:xfrm>
        <a:prstGeom prst="chevron">
          <a:avLst/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 w="19050" cap="flat" cmpd="sng" algn="ctr">
          <a:solidFill>
            <a:schemeClr val="accent2">
              <a:hueOff val="5935807"/>
              <a:satOff val="-38860"/>
              <a:lumOff val="8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Organic</a:t>
          </a:r>
          <a:endParaRPr lang="en-US" sz="2400" kern="1200" dirty="0">
            <a:latin typeface="Aharoni" pitchFamily="2" charset="-79"/>
            <a:cs typeface="Aharoni" pitchFamily="2" charset="-79"/>
          </a:endParaRPr>
        </a:p>
      </dsp:txBody>
      <dsp:txXfrm rot="5400000">
        <a:off x="-126935" y="1652679"/>
        <a:ext cx="1605059" cy="1305375"/>
      </dsp:txXfrm>
    </dsp:sp>
    <dsp:sp modelId="{24B9EF52-A8C7-4EEF-88B8-E613BB4DBECE}">
      <dsp:nvSpPr>
        <dsp:cNvPr id="0" name=""/>
        <dsp:cNvSpPr/>
      </dsp:nvSpPr>
      <dsp:spPr>
        <a:xfrm rot="5400000">
          <a:off x="4420875" y="-1543942"/>
          <a:ext cx="1043837" cy="7137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5935807"/>
              <a:satOff val="-38860"/>
              <a:lumOff val="8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Rocks formed by the remains of plants/animals that are cemented together.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Two common types are coal and limestone</a:t>
          </a:r>
          <a:endParaRPr lang="en-US" sz="2100" kern="1200" dirty="0"/>
        </a:p>
      </dsp:txBody>
      <dsp:txXfrm rot="5400000">
        <a:off x="4420875" y="-1543942"/>
        <a:ext cx="1043837" cy="7137397"/>
      </dsp:txXfrm>
    </dsp:sp>
    <dsp:sp modelId="{867B2732-6F61-497A-B59A-025B34614C6B}">
      <dsp:nvSpPr>
        <dsp:cNvPr id="0" name=""/>
        <dsp:cNvSpPr/>
      </dsp:nvSpPr>
      <dsp:spPr>
        <a:xfrm rot="5400000">
          <a:off x="-46523" y="3043578"/>
          <a:ext cx="1605059" cy="1359710"/>
        </a:xfrm>
        <a:prstGeom prst="chevron">
          <a:avLst/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 w="19050" cap="flat" cmpd="sng" algn="ctr">
          <a:solidFill>
            <a:schemeClr val="accent2">
              <a:hueOff val="11871614"/>
              <a:satOff val="-77721"/>
              <a:lumOff val="17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Chemical</a:t>
          </a:r>
          <a:endParaRPr lang="en-US" sz="2400" kern="1200" dirty="0">
            <a:latin typeface="Aharoni" pitchFamily="2" charset="-79"/>
            <a:cs typeface="Aharoni" pitchFamily="2" charset="-79"/>
          </a:endParaRPr>
        </a:p>
      </dsp:txBody>
      <dsp:txXfrm rot="5400000">
        <a:off x="-46523" y="3043578"/>
        <a:ext cx="1605059" cy="1359710"/>
      </dsp:txXfrm>
    </dsp:sp>
    <dsp:sp modelId="{3B1ABF16-B7FE-4EFD-840D-3329C3A20CC7}">
      <dsp:nvSpPr>
        <dsp:cNvPr id="0" name=""/>
        <dsp:cNvSpPr/>
      </dsp:nvSpPr>
      <dsp:spPr>
        <a:xfrm rot="5400000">
          <a:off x="4448317" y="-92888"/>
          <a:ext cx="1043288" cy="7064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871614"/>
              <a:satOff val="-77721"/>
              <a:lumOff val="17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Formed when minerals dissolved in water are crystallized when the water evaporates away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Calcite and Halite can form this way.</a:t>
          </a:r>
          <a:endParaRPr lang="en-US" sz="2100" kern="1200" dirty="0"/>
        </a:p>
      </dsp:txBody>
      <dsp:txXfrm rot="5400000">
        <a:off x="4448317" y="-92888"/>
        <a:ext cx="1043288" cy="7064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EB756-33FA-4CD8-8067-9F00D37668A4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008C2-B091-4C5A-8788-CD4FE4FB4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C0A7BE-6FDB-4823-B02F-3D908C784C9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9B01F1-F4CC-4BDB-8331-E05F02C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www.classzone.com/books/earth_science/terc/content/investigations/es0602/es0602page02.cfm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9600" dirty="0" smtClean="0"/>
              <a:t>Rocks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4" name="Picture 3" descr="you rock you ru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0999"/>
            <a:ext cx="3810000" cy="290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 Narrow" pitchFamily="34" charset="0"/>
              </a:rPr>
              <a:t>Extrusive vs. Intrusive</a:t>
            </a:r>
            <a:endParaRPr lang="en-US" sz="6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657600" cy="4525963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Extrusive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Rapid cooling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Small crystal size; </a:t>
            </a:r>
            <a:r>
              <a:rPr lang="en-US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fine grained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Can have a glassy texture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066800"/>
            <a:ext cx="3657600" cy="4525963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Intrusive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Slow cooling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Larger crystals; </a:t>
            </a:r>
            <a:r>
              <a:rPr lang="en-US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coarse grained</a:t>
            </a:r>
          </a:p>
          <a:p>
            <a:endParaRPr lang="en-US" dirty="0"/>
          </a:p>
        </p:txBody>
      </p:sp>
      <p:pic>
        <p:nvPicPr>
          <p:cNvPr id="5" name="Picture 4" descr="ig obsedia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114800"/>
            <a:ext cx="2142857" cy="2142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g pumic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581400"/>
            <a:ext cx="2002146" cy="160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g feldspar porphy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48000"/>
            <a:ext cx="2060051" cy="15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ig porphyrtic tex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572000"/>
            <a:ext cx="3200401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g coarse grained granit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2819400"/>
            <a:ext cx="2161867" cy="1619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ig basalt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5257800"/>
            <a:ext cx="1831157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Igneous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Igneous rock has been used for thousands of years for buildings and statues.  Granite is the most widely used igneous rock.</a:t>
            </a:r>
            <a:endParaRPr lang="en-US" dirty="0"/>
          </a:p>
        </p:txBody>
      </p:sp>
      <p:pic>
        <p:nvPicPr>
          <p:cNvPr id="5" name="Content Placeholder 4" descr="machu picchu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143000"/>
            <a:ext cx="3783391" cy="2678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granite countertop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648200"/>
            <a:ext cx="2754070" cy="1809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vietnam memoria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648200"/>
            <a:ext cx="2285714" cy="174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wash monu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962400"/>
            <a:ext cx="3181350" cy="2560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Borax Experiment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Final Observations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Trace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two</a:t>
            </a:r>
            <a:r>
              <a:rPr lang="en-US" dirty="0" smtClean="0"/>
              <a:t> </a:t>
            </a:r>
            <a:r>
              <a:rPr lang="en-US" dirty="0" err="1" smtClean="0"/>
              <a:t>petri</a:t>
            </a:r>
            <a:r>
              <a:rPr lang="en-US" dirty="0" smtClean="0"/>
              <a:t> dish circles into your notebook.</a:t>
            </a:r>
          </a:p>
          <a:p>
            <a:pPr lvl="1"/>
            <a:r>
              <a:rPr lang="en-US" dirty="0" smtClean="0"/>
              <a:t>Inside one circle </a:t>
            </a:r>
            <a:r>
              <a:rPr lang="en-US" b="1" dirty="0" smtClean="0">
                <a:solidFill>
                  <a:srgbClr val="FFFF00"/>
                </a:solidFill>
              </a:rPr>
              <a:t>draw</a:t>
            </a:r>
            <a:r>
              <a:rPr lang="en-US" dirty="0" smtClean="0"/>
              <a:t> what you see with the </a:t>
            </a:r>
            <a:r>
              <a:rPr lang="en-US" dirty="0" smtClean="0">
                <a:solidFill>
                  <a:srgbClr val="FFFF00"/>
                </a:solidFill>
              </a:rPr>
              <a:t>unaided eye.</a:t>
            </a:r>
          </a:p>
          <a:p>
            <a:pPr lvl="1"/>
            <a:r>
              <a:rPr lang="en-US" dirty="0" smtClean="0"/>
              <a:t>Inside the second circle, </a:t>
            </a:r>
            <a:r>
              <a:rPr lang="en-US" b="1" dirty="0" smtClean="0">
                <a:solidFill>
                  <a:srgbClr val="FFFF00"/>
                </a:solidFill>
              </a:rPr>
              <a:t>draw</a:t>
            </a:r>
            <a:r>
              <a:rPr lang="en-US" dirty="0" smtClean="0"/>
              <a:t> what you see with the </a:t>
            </a:r>
            <a:r>
              <a:rPr lang="en-US" dirty="0" smtClean="0">
                <a:solidFill>
                  <a:srgbClr val="FFFF00"/>
                </a:solidFill>
              </a:rPr>
              <a:t>magnifying glass.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Describe</a:t>
            </a:r>
            <a:r>
              <a:rPr lang="en-US" dirty="0" smtClean="0"/>
              <a:t> the process we used to create these crystals.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How do these crystals compare with igneous rock creation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3657600" y="2438400"/>
            <a:ext cx="2133600" cy="1295400"/>
          </a:xfrm>
          <a:prstGeom prst="wedgeEllipseCallout">
            <a:avLst>
              <a:gd name="adj1" fmla="val 107721"/>
              <a:gd name="adj2" fmla="val 1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SEDIMENTARY ROCKS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/>
          <a:lstStyle/>
          <a:p>
            <a:r>
              <a:rPr lang="en-US" dirty="0" smtClean="0"/>
              <a:t>Sediments are small bits &amp; pieces of rocks, shells, sand, bones, or parts of plants.</a:t>
            </a:r>
            <a:endParaRPr lang="en-US" dirty="0"/>
          </a:p>
        </p:txBody>
      </p:sp>
      <p:pic>
        <p:nvPicPr>
          <p:cNvPr id="4" name="Picture 3" descr="silt wat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95600"/>
            <a:ext cx="325539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sil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86000"/>
            <a:ext cx="2238067" cy="1676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ed rock w she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14800"/>
            <a:ext cx="3693268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53583" y="4191000"/>
            <a:ext cx="2690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Can you see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t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he shells?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590800"/>
            <a:ext cx="184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This is </a:t>
            </a:r>
          </a:p>
          <a:p>
            <a:pPr algn="ctr"/>
            <a:r>
              <a:rPr lang="en-US" sz="2400" dirty="0" smtClean="0">
                <a:latin typeface="Arial Black" pitchFamily="34" charset="0"/>
              </a:rPr>
              <a:t>called silt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10200"/>
            <a:ext cx="4809330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Sediments can be carried</a:t>
            </a:r>
          </a:p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away by water to be </a:t>
            </a:r>
          </a:p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deposited somewhere else.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543800" y="5105400"/>
            <a:ext cx="1447800" cy="609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haroni" pitchFamily="2" charset="-79"/>
                <a:cs typeface="Aharoni" pitchFamily="2" charset="-79"/>
              </a:rPr>
              <a:t>From Sediment to Rock</a:t>
            </a:r>
            <a:endParaRPr lang="en-US" sz="54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867400"/>
            <a:ext cx="26725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1 &amp; 2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752600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Step 3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1973" y="5715000"/>
            <a:ext cx="2522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Step 4</a:t>
            </a:r>
            <a:endParaRPr lang="en-US" sz="4000" b="1" dirty="0">
              <a:ln w="11430"/>
              <a:solidFill>
                <a:srgbClr val="66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92D050"/>
                </a:solidFill>
                <a:latin typeface="Arial Narrow" pitchFamily="34" charset="0"/>
              </a:rPr>
              <a:t>Sedimentary rock formation</a:t>
            </a:r>
            <a:endParaRPr lang="en-US" sz="5400" dirty="0">
              <a:solidFill>
                <a:srgbClr val="92D050"/>
              </a:solidFill>
              <a:latin typeface="Arial Narrow" pitchFamily="34" charset="0"/>
            </a:endParaRPr>
          </a:p>
        </p:txBody>
      </p:sp>
      <p:pic>
        <p:nvPicPr>
          <p:cNvPr id="4" name="Content Placeholder 3" descr="ero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3468" y="1600200"/>
            <a:ext cx="7482332" cy="5028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d form proc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5001"/>
            <a:ext cx="8077200" cy="610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916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92D050"/>
                </a:solidFill>
                <a:latin typeface="Arial Narrow" pitchFamily="34" charset="0"/>
              </a:rPr>
              <a:t>Formation under water</a:t>
            </a:r>
            <a:br>
              <a:rPr lang="en-US" sz="5400" dirty="0" smtClean="0">
                <a:solidFill>
                  <a:srgbClr val="92D050"/>
                </a:solidFill>
                <a:latin typeface="Arial Narrow" pitchFamily="34" charset="0"/>
              </a:rPr>
            </a:br>
            <a:r>
              <a:rPr lang="en-US" sz="4000" dirty="0" smtClean="0">
                <a:solidFill>
                  <a:srgbClr val="92D050"/>
                </a:solidFill>
                <a:latin typeface="Arial Narrow" pitchFamily="34" charset="0"/>
              </a:rPr>
              <a:t>The most noticeable feature of sedimentary rocks are layers called </a:t>
            </a:r>
            <a:r>
              <a:rPr lang="en-US" sz="4000" b="1" dirty="0" smtClean="0">
                <a:solidFill>
                  <a:srgbClr val="FFFF00"/>
                </a:solidFill>
                <a:latin typeface="Arial Narrow" pitchFamily="34" charset="0"/>
              </a:rPr>
              <a:t>strata</a:t>
            </a:r>
            <a:r>
              <a:rPr lang="en-US" sz="4000" dirty="0" smtClean="0">
                <a:solidFill>
                  <a:srgbClr val="92D050"/>
                </a:solidFill>
                <a:latin typeface="Arial Narrow" pitchFamily="34" charset="0"/>
              </a:rPr>
              <a:t>. </a:t>
            </a:r>
            <a:r>
              <a:rPr lang="en-US" sz="4000" b="1" dirty="0" smtClean="0">
                <a:solidFill>
                  <a:srgbClr val="FFFF00"/>
                </a:solidFill>
                <a:latin typeface="Arial Narrow" pitchFamily="34" charset="0"/>
              </a:rPr>
              <a:t>Stratification</a:t>
            </a:r>
            <a:r>
              <a:rPr lang="en-US" sz="4000" dirty="0" smtClean="0">
                <a:solidFill>
                  <a:srgbClr val="92D050"/>
                </a:solidFill>
                <a:latin typeface="Arial Narrow" pitchFamily="34" charset="0"/>
              </a:rPr>
              <a:t> is the process in which sedimentary rocks are arranged in layers</a:t>
            </a:r>
            <a:r>
              <a:rPr lang="en-US" sz="5400" dirty="0" smtClean="0">
                <a:solidFill>
                  <a:srgbClr val="92D050"/>
                </a:solidFill>
                <a:latin typeface="Arial Narrow" pitchFamily="34" charset="0"/>
              </a:rPr>
              <a:t>.</a:t>
            </a:r>
            <a:br>
              <a:rPr lang="en-US" sz="5400" dirty="0" smtClean="0">
                <a:solidFill>
                  <a:srgbClr val="92D050"/>
                </a:solidFill>
                <a:latin typeface="Arial Narrow" pitchFamily="34" charset="0"/>
              </a:rPr>
            </a:br>
            <a:endParaRPr lang="en-US" sz="5400" dirty="0">
              <a:solidFill>
                <a:srgbClr val="92D050"/>
              </a:solidFill>
              <a:latin typeface="Arial Narrow" pitchFamily="34" charset="0"/>
            </a:endParaRPr>
          </a:p>
        </p:txBody>
      </p:sp>
      <p:pic>
        <p:nvPicPr>
          <p:cNvPr id="4" name="Content Placeholder 3" descr="sed rock form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743200"/>
            <a:ext cx="3662703" cy="2362200"/>
          </a:xfrm>
        </p:spPr>
      </p:pic>
      <p:pic>
        <p:nvPicPr>
          <p:cNvPr id="28674" name="Picture 2" descr="http://ts4.mm.bing.net/th?id=H.4643101008855595&amp;pid=1.7&amp;w=191&amp;h=140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25" y="2743200"/>
            <a:ext cx="2657475" cy="1947889"/>
          </a:xfrm>
          <a:prstGeom prst="rect">
            <a:avLst/>
          </a:prstGeom>
          <a:noFill/>
        </p:spPr>
      </p:pic>
      <p:pic>
        <p:nvPicPr>
          <p:cNvPr id="28676" name="Picture 4" descr="http://ts2.mm.bing.net/th?id=I.4787746902575037&amp;pid=1.7&amp;w=219&amp;h=147&amp;c=7&amp;rs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98306"/>
            <a:ext cx="3962400" cy="2659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Three Major Types of Sedimentary Rocks</a:t>
            </a: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  <a:latin typeface="Arial Narrow" pitchFamily="34" charset="0"/>
              </a:rPr>
              <a:t>CLASTIC</a:t>
            </a:r>
            <a:r>
              <a:rPr lang="en-US" dirty="0" smtClean="0">
                <a:latin typeface="Arial Narrow" pitchFamily="34" charset="0"/>
              </a:rPr>
              <a:t> SEDIMENTARY ROCKS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4" name="Content Placeholder 3" descr="round grain sha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2819400" cy="2205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sed conglomera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4419600"/>
            <a:ext cx="2949939" cy="19809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SANDSTON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219200"/>
            <a:ext cx="2466667" cy="1847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SHAL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4267200"/>
            <a:ext cx="2746735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shape breccia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2667000"/>
            <a:ext cx="2932890" cy="2057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Up-Down Arrow 9"/>
          <p:cNvSpPr/>
          <p:nvPr/>
        </p:nvSpPr>
        <p:spPr>
          <a:xfrm>
            <a:off x="1219200" y="2743200"/>
            <a:ext cx="685800" cy="1676400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200400"/>
            <a:ext cx="3728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rial Narrow" pitchFamily="34" charset="0"/>
              </a:rPr>
              <a:t>These are conglomerates</a:t>
            </a:r>
            <a:endParaRPr lang="en-U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1143000"/>
            <a:ext cx="2807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This is a </a:t>
            </a:r>
            <a:r>
              <a:rPr lang="en-US" sz="3200" dirty="0" err="1" smtClean="0">
                <a:latin typeface="Arial Narrow" pitchFamily="34" charset="0"/>
              </a:rPr>
              <a:t>breccia</a:t>
            </a:r>
            <a:r>
              <a:rPr lang="en-US" sz="3200" dirty="0" smtClean="0">
                <a:latin typeface="Arial Narrow" pitchFamily="34" charset="0"/>
              </a:rPr>
              <a:t>.</a:t>
            </a:r>
          </a:p>
          <a:p>
            <a:r>
              <a:rPr lang="en-US" sz="3200" dirty="0" smtClean="0">
                <a:latin typeface="Arial Narrow" pitchFamily="34" charset="0"/>
              </a:rPr>
              <a:t>Notice the jagged</a:t>
            </a:r>
          </a:p>
          <a:p>
            <a:r>
              <a:rPr lang="en-US" sz="3200" dirty="0">
                <a:latin typeface="Arial Narrow" pitchFamily="34" charset="0"/>
              </a:rPr>
              <a:t>e</a:t>
            </a:r>
            <a:r>
              <a:rPr lang="en-US" sz="3200" dirty="0" smtClean="0">
                <a:latin typeface="Arial Narrow" pitchFamily="34" charset="0"/>
              </a:rPr>
              <a:t>dges.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4495800" y="2209800"/>
            <a:ext cx="609600" cy="1371600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0726" y="3124200"/>
            <a:ext cx="33906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rial Narrow" pitchFamily="34" charset="0"/>
              </a:rPr>
              <a:t>This is sandstone.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Arial Narrow" pitchFamily="34" charset="0"/>
              </a:rPr>
              <a:t>The individual fragments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Arial Narrow" pitchFamily="34" charset="0"/>
              </a:rPr>
              <a:t>Are not easily seen. </a:t>
            </a:r>
          </a:p>
        </p:txBody>
      </p:sp>
      <p:sp>
        <p:nvSpPr>
          <p:cNvPr id="14" name="Up Arrow 13"/>
          <p:cNvSpPr/>
          <p:nvPr/>
        </p:nvSpPr>
        <p:spPr>
          <a:xfrm rot="19050767">
            <a:off x="8209318" y="2513217"/>
            <a:ext cx="381000" cy="9906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00400" y="5562600"/>
            <a:ext cx="3469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This is shale, splits</a:t>
            </a:r>
          </a:p>
          <a:p>
            <a:r>
              <a:rPr lang="en-US" sz="3200" dirty="0">
                <a:latin typeface="Arial Narrow" pitchFamily="34" charset="0"/>
              </a:rPr>
              <a:t>e</a:t>
            </a:r>
            <a:r>
              <a:rPr lang="en-US" sz="3200" dirty="0" smtClean="0">
                <a:latin typeface="Arial Narrow" pitchFamily="34" charset="0"/>
              </a:rPr>
              <a:t>asily into thin sheets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Curved Up Arrow 15"/>
          <p:cNvSpPr/>
          <p:nvPr/>
        </p:nvSpPr>
        <p:spPr>
          <a:xfrm rot="18580179">
            <a:off x="6754170" y="5465720"/>
            <a:ext cx="1905000" cy="121920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467600" cy="4525963"/>
          </a:xfrm>
        </p:spPr>
        <p:txBody>
          <a:bodyPr/>
          <a:lstStyle/>
          <a:p>
            <a:r>
              <a:rPr lang="en-US" dirty="0" smtClean="0"/>
              <a:t>Rocks are made up of two or more minerals.</a:t>
            </a:r>
          </a:p>
          <a:p>
            <a:r>
              <a:rPr lang="en-US" dirty="0" smtClean="0"/>
              <a:t>About 20 minerals make up most of the earth’s rocks.</a:t>
            </a:r>
          </a:p>
          <a:p>
            <a:r>
              <a:rPr lang="en-US" dirty="0" smtClean="0"/>
              <a:t>When studying rocks, geologists observe the mineral composition, color and texture of the rock.</a:t>
            </a:r>
            <a:endParaRPr lang="en-US" dirty="0"/>
          </a:p>
        </p:txBody>
      </p:sp>
      <p:pic>
        <p:nvPicPr>
          <p:cNvPr id="4" name="Picture 3" descr="rock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962400"/>
            <a:ext cx="3810000" cy="2721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Vertical Scroll 4"/>
          <p:cNvSpPr/>
          <p:nvPr/>
        </p:nvSpPr>
        <p:spPr>
          <a:xfrm>
            <a:off x="609600" y="4419600"/>
            <a:ext cx="3048000" cy="2209800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This rock contains</a:t>
            </a:r>
          </a:p>
          <a:p>
            <a:pPr algn="ctr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three minerals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>
            <a:off x="3657600" y="5486400"/>
            <a:ext cx="2057400" cy="609600"/>
          </a:xfrm>
          <a:prstGeom prst="striped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d rock w sh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914400"/>
            <a:ext cx="3505200" cy="2458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92D050"/>
                </a:solidFill>
                <a:latin typeface="Arial Narrow" pitchFamily="34" charset="0"/>
                <a:cs typeface="Arial" pitchFamily="34" charset="0"/>
              </a:rPr>
              <a:t>ORGANIC</a:t>
            </a:r>
            <a:r>
              <a:rPr lang="en-US" sz="4800" dirty="0" smtClean="0">
                <a:latin typeface="Arial Narrow" pitchFamily="34" charset="0"/>
                <a:cs typeface="Arial" pitchFamily="34" charset="0"/>
              </a:rPr>
              <a:t> SEDIMENTARY ROCKS</a:t>
            </a:r>
            <a:endParaRPr lang="en-US" sz="48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4" descr="fine grain lime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2667000" cy="1924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fossi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343400"/>
            <a:ext cx="22860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co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962400"/>
            <a:ext cx="3124200" cy="2352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409541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92D050"/>
                </a:solidFill>
                <a:latin typeface="Arial Narrow" pitchFamily="34" charset="0"/>
                <a:cs typeface="Arial" pitchFamily="34" charset="0"/>
              </a:rPr>
              <a:t>Limestone</a:t>
            </a:r>
            <a:r>
              <a:rPr lang="en-US" sz="28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– 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forms in the ocean from shells, corals, calcite skeletons being compacted</a:t>
            </a:r>
            <a:endParaRPr lang="en-US" sz="28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102" y="2819400"/>
            <a:ext cx="53447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Coquina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- a special type of limestone</a:t>
            </a: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In which shells can be easily seen</a:t>
            </a:r>
            <a:endParaRPr lang="en-US" sz="28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019800"/>
            <a:ext cx="33586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Fossils are found mainly</a:t>
            </a:r>
          </a:p>
          <a:p>
            <a:r>
              <a:rPr lang="en-US" sz="2800" dirty="0" smtClean="0">
                <a:latin typeface="Arial Narrow" pitchFamily="34" charset="0"/>
              </a:rPr>
              <a:t>In sedimentary rocks.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5780782"/>
            <a:ext cx="38282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Coal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  <a:cs typeface="Arial" pitchFamily="34" charset="0"/>
              </a:rPr>
              <a:t>is one of the most</a:t>
            </a:r>
          </a:p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  <a:cs typeface="Arial" pitchFamily="34" charset="0"/>
              </a:rPr>
              <a:t> important organic rocks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Arial Narrow" pitchFamily="34" charset="0"/>
              </a:rPr>
              <a:t>The formation of COAL</a:t>
            </a:r>
            <a:endParaRPr lang="en-US" sz="60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4" name="Content Placeholder 3" descr="formation of co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7086600" cy="5735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Coal is made from once living plants &amp; animals.</a:t>
            </a:r>
            <a:endParaRPr lang="en-US" sz="4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form of co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117" y="1676400"/>
            <a:ext cx="8755283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Limestone is formed from corals, and other sea animals.</a:t>
            </a:r>
            <a:endParaRPr lang="en-US" dirty="0"/>
          </a:p>
        </p:txBody>
      </p:sp>
      <p:pic>
        <p:nvPicPr>
          <p:cNvPr id="4" name="Content Placeholder 3" descr="co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419600" cy="294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oral re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267200"/>
            <a:ext cx="3276600" cy="2454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hells on botto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199" y="1447800"/>
            <a:ext cx="3865775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029200" y="4180344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These shells and animal remains get crushed and cemented together over time to form limestone.</a:t>
            </a:r>
            <a:endParaRPr lang="en-US" sz="3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mienne" pitchFamily="82" charset="0"/>
              </a:rPr>
              <a:t>Limestone formations</a:t>
            </a:r>
            <a:endParaRPr lang="en-US" sz="7200" dirty="0">
              <a:latin typeface="Amienne" pitchFamily="82" charset="0"/>
            </a:endParaRPr>
          </a:p>
        </p:txBody>
      </p:sp>
      <p:pic>
        <p:nvPicPr>
          <p:cNvPr id="4" name="Content Placeholder 3" descr="pancake ro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343400" cy="3257550"/>
          </a:xfrm>
        </p:spPr>
      </p:pic>
      <p:pic>
        <p:nvPicPr>
          <p:cNvPr id="5" name="Picture 4" descr="limestone vietna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799" y="1752600"/>
            <a:ext cx="4170969" cy="32004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38200" y="5334000"/>
            <a:ext cx="3200400" cy="1219200"/>
          </a:xfrm>
          <a:prstGeom prst="wedgeRoundRectCallout">
            <a:avLst>
              <a:gd name="adj1" fmla="val -39766"/>
              <a:gd name="adj2" fmla="val -13629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These are called pancake rocks!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867400" y="4800600"/>
            <a:ext cx="2895600" cy="1752600"/>
          </a:xfrm>
          <a:prstGeom prst="cloudCallout">
            <a:avLst>
              <a:gd name="adj1" fmla="val -49749"/>
              <a:gd name="adj2" fmla="val -100308"/>
            </a:avLst>
          </a:prstGeom>
          <a:solidFill>
            <a:srgbClr val="52CC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These are located in Vietnam.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mienne" pitchFamily="82" charset="0"/>
              </a:rPr>
              <a:t>More limestone formations</a:t>
            </a:r>
            <a:endParaRPr lang="en-US" sz="6000" dirty="0">
              <a:latin typeface="Amienne" pitchFamily="82" charset="0"/>
            </a:endParaRPr>
          </a:p>
        </p:txBody>
      </p:sp>
      <p:pic>
        <p:nvPicPr>
          <p:cNvPr id="4" name="Content Placeholder 3" descr="limetone &amp; hot spr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971511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limestone cave 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0"/>
            <a:ext cx="4274279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5562600" y="5257800"/>
            <a:ext cx="3124200" cy="1600200"/>
          </a:xfrm>
          <a:prstGeom prst="wedgeRoundRectCallout">
            <a:avLst>
              <a:gd name="adj1" fmla="val -43049"/>
              <a:gd name="adj2" fmla="val -135090"/>
              <a:gd name="adj3" fmla="val 16667"/>
            </a:avLst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Many cave formations are made of limestone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914400" y="5334000"/>
            <a:ext cx="3124200" cy="1371600"/>
          </a:xfrm>
          <a:prstGeom prst="wedgeRoundRectCallout">
            <a:avLst>
              <a:gd name="adj1" fmla="val 8082"/>
              <a:gd name="adj2" fmla="val -151798"/>
              <a:gd name="adj3" fmla="val 16667"/>
            </a:avLst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Here are some hot springs in limestone.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 Narrow" pitchFamily="34" charset="0"/>
              </a:rPr>
              <a:t>Chemical</a:t>
            </a:r>
            <a:r>
              <a:rPr lang="en-US" sz="5400" dirty="0" smtClean="0">
                <a:latin typeface="Arial Narrow" pitchFamily="34" charset="0"/>
              </a:rPr>
              <a:t> Sedimentary Rocks</a:t>
            </a:r>
            <a:endParaRPr lang="en-US" sz="54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4525963"/>
          </a:xfrm>
        </p:spPr>
        <p:txBody>
          <a:bodyPr/>
          <a:lstStyle/>
          <a:p>
            <a:r>
              <a:rPr lang="en-US" dirty="0" smtClean="0"/>
              <a:t>Gypsum and Halite are two of the most common chemical sedimentary rocks.</a:t>
            </a:r>
          </a:p>
          <a:p>
            <a:r>
              <a:rPr lang="en-US" dirty="0" smtClean="0"/>
              <a:t>They can also be minerals!</a:t>
            </a:r>
          </a:p>
          <a:p>
            <a:r>
              <a:rPr lang="en-US" dirty="0" smtClean="0"/>
              <a:t>They formed by dissolved chemicals crystallizing as water evaporates.  </a:t>
            </a:r>
          </a:p>
          <a:p>
            <a:r>
              <a:rPr lang="en-US" dirty="0" smtClean="0"/>
              <a:t>For this reason they are sometimes called </a:t>
            </a:r>
            <a:r>
              <a:rPr lang="en-US" b="1" dirty="0" smtClean="0">
                <a:solidFill>
                  <a:srgbClr val="FF0000"/>
                </a:solidFill>
              </a:rPr>
              <a:t>EVAPORITES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evaporite 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800600"/>
            <a:ext cx="849771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191000"/>
            <a:ext cx="513644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ypsum cave new mexic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37510"/>
            <a:ext cx="4876800" cy="3510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42450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This is </a:t>
            </a:r>
            <a:r>
              <a:rPr lang="en-US" sz="24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GYPSUM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in a cave in 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New Mexico.  Gypsum is 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Calcium Sulfate.  It is used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In plaster of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paris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, drywall, 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and Cement.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7244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This is a chemical form of limestone.  It is called </a:t>
            </a:r>
            <a:r>
              <a:rPr lang="en-US" sz="28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TUFA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Coral Reefs are responsible for much of the limestone on earth.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 is an animal much like a sea </a:t>
            </a:r>
            <a:r>
              <a:rPr lang="en-US" dirty="0" err="1" smtClean="0"/>
              <a:t>anenome</a:t>
            </a:r>
            <a:r>
              <a:rPr lang="en-US" dirty="0" smtClean="0"/>
              <a:t>.  They have tentacles and eat plankton.  To protect their soft bodies they secrete a hard substance called CALCITE.  When they die, these calcite shells remain.</a:t>
            </a:r>
          </a:p>
        </p:txBody>
      </p:sp>
      <p:pic>
        <p:nvPicPr>
          <p:cNvPr id="4" name="Picture 3" descr="coral upcl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495800"/>
            <a:ext cx="3733800" cy="2252943"/>
          </a:xfrm>
          <a:prstGeom prst="rect">
            <a:avLst/>
          </a:prstGeom>
        </p:spPr>
      </p:pic>
      <p:pic>
        <p:nvPicPr>
          <p:cNvPr id="5" name="Picture 4" descr="coral s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114800"/>
            <a:ext cx="3657600" cy="256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Arial Narrow" pitchFamily="34" charset="0"/>
              </a:rPr>
              <a:t>Ancient Coral Reef vs. Living Coral Reef</a:t>
            </a:r>
            <a:endParaRPr lang="en-US" sz="6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Content Placeholder 3" descr="ancient coral re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4191000" cy="395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reat barrier ree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43434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07279" y="2057400"/>
            <a:ext cx="46367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Great Barrier Reef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Australia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ritannic Bold" pitchFamily="34" charset="0"/>
              </a:rPr>
              <a:t>Rock color</a:t>
            </a:r>
            <a:endParaRPr lang="en-US" sz="54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467600" cy="4525963"/>
          </a:xfrm>
        </p:spPr>
        <p:txBody>
          <a:bodyPr/>
          <a:lstStyle/>
          <a:p>
            <a:r>
              <a:rPr lang="en-US" dirty="0" smtClean="0"/>
              <a:t>A rock’s color can indicate the rock’s mineral composition.  Certain minerals are light in color while other minerals are dark in color.</a:t>
            </a:r>
          </a:p>
          <a:p>
            <a:r>
              <a:rPr lang="en-US" dirty="0" smtClean="0"/>
              <a:t>Granites are usually light</a:t>
            </a:r>
          </a:p>
          <a:p>
            <a:r>
              <a:rPr lang="en-US" dirty="0" smtClean="0"/>
              <a:t>Basalts are usually dark</a:t>
            </a:r>
            <a:endParaRPr lang="en-US" dirty="0"/>
          </a:p>
        </p:txBody>
      </p:sp>
      <p:pic>
        <p:nvPicPr>
          <p:cNvPr id="4" name="Picture 3" descr="ig basal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724400"/>
            <a:ext cx="2466667" cy="192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g pink gran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200400"/>
            <a:ext cx="2873899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ine grain limest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724400"/>
            <a:ext cx="237172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Sedimentary Rock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What are some similarities between the three samples?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What are some of the differences?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Are the grain sizes in the samples the same?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How would you describe the shapes of the grains you observe?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Sedimentary Rock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Closure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Draw a cycle, cartoon or some animation of your understanding of the formation of sedimentary rocks. Color your drawing if time permits.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Draw and label the layering of the sediments after they settle.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Britannic Bold" pitchFamily="34" charset="0"/>
              </a:rPr>
              <a:t>METAMORPHIC</a:t>
            </a:r>
            <a:r>
              <a:rPr lang="en-US" sz="5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US" sz="4800" dirty="0" smtClean="0">
                <a:latin typeface="Britannic Bold" pitchFamily="34" charset="0"/>
              </a:rPr>
              <a:t>ROCKS</a:t>
            </a:r>
            <a:endParaRPr lang="en-US" sz="48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4525963"/>
          </a:xfrm>
        </p:spPr>
        <p:txBody>
          <a:bodyPr/>
          <a:lstStyle/>
          <a:p>
            <a:r>
              <a:rPr lang="en-US" dirty="0" smtClean="0"/>
              <a:t>Heat (temps between 150-1000 degrees </a:t>
            </a:r>
            <a:r>
              <a:rPr lang="en-US" dirty="0" err="1" smtClean="0"/>
              <a:t>celcuis</a:t>
            </a:r>
            <a:r>
              <a:rPr lang="en-US" dirty="0" smtClean="0"/>
              <a:t>) &amp; pressure deep in the earth can change any rock into a metamorphic rock.  They can form from igneous, sedimentary and other metamorphic rocks.</a:t>
            </a:r>
          </a:p>
          <a:p>
            <a:r>
              <a:rPr lang="en-US" dirty="0" smtClean="0"/>
              <a:t>Extremely high temps and pressures deep in the earth can actually change a rocks mineral composition.</a:t>
            </a:r>
            <a:endParaRPr lang="en-US" dirty="0"/>
          </a:p>
        </p:txBody>
      </p:sp>
      <p:pic>
        <p:nvPicPr>
          <p:cNvPr id="4" name="Picture 3" descr="meta rock for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038599"/>
            <a:ext cx="5334000" cy="263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Stories in Stone - Metamorphic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Form </a:t>
            </a:r>
            <a:r>
              <a:rPr lang="en-US" sz="3600" dirty="0" smtClean="0">
                <a:solidFill>
                  <a:srgbClr val="FF0000"/>
                </a:solidFill>
              </a:rPr>
              <a:t>20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red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00B0F0"/>
                </a:solidFill>
              </a:rPr>
              <a:t>20 blue </a:t>
            </a:r>
            <a:r>
              <a:rPr lang="en-US" sz="3600" dirty="0" smtClean="0"/>
              <a:t>small marble sized </a:t>
            </a:r>
            <a:r>
              <a:rPr lang="en-US" sz="3600" dirty="0" smtClean="0">
                <a:solidFill>
                  <a:srgbClr val="00B0F0"/>
                </a:solidFill>
              </a:rPr>
              <a:t>spheres</a:t>
            </a:r>
            <a:r>
              <a:rPr lang="en-US" sz="3600" dirty="0" smtClean="0"/>
              <a:t>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Form the </a:t>
            </a:r>
            <a:r>
              <a:rPr lang="en-US" sz="3600" dirty="0" smtClean="0">
                <a:solidFill>
                  <a:srgbClr val="FFFF00"/>
                </a:solidFill>
              </a:rPr>
              <a:t>yellow</a:t>
            </a:r>
            <a:r>
              <a:rPr lang="en-US" sz="3600" dirty="0" smtClean="0"/>
              <a:t> clay into a </a:t>
            </a:r>
            <a:r>
              <a:rPr lang="en-US" sz="3600" dirty="0" smtClean="0">
                <a:solidFill>
                  <a:srgbClr val="FFFF00"/>
                </a:solidFill>
              </a:rPr>
              <a:t>pancake</a:t>
            </a:r>
            <a:r>
              <a:rPr lang="en-US" sz="3600" dirty="0" smtClean="0"/>
              <a:t> about the size of your hand.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Break the </a:t>
            </a:r>
            <a:r>
              <a:rPr lang="en-US" sz="3600" dirty="0" smtClean="0">
                <a:solidFill>
                  <a:srgbClr val="00B050"/>
                </a:solidFill>
              </a:rPr>
              <a:t>green</a:t>
            </a:r>
            <a:r>
              <a:rPr lang="en-US" sz="3600" dirty="0" smtClean="0"/>
              <a:t> in half and form </a:t>
            </a:r>
            <a:r>
              <a:rPr lang="en-US" sz="3600" dirty="0" smtClean="0">
                <a:solidFill>
                  <a:srgbClr val="00B050"/>
                </a:solidFill>
              </a:rPr>
              <a:t>2 pancakes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Metamorphic Rock Experiment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867400"/>
          </a:xfrm>
        </p:spPr>
        <p:txBody>
          <a:bodyPr>
            <a:normAutofit fontScale="925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Observe and describe </a:t>
            </a:r>
            <a:r>
              <a:rPr lang="en-US" dirty="0" smtClean="0"/>
              <a:t>the layering in the piece of the model you just cut off.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How was your fist </a:t>
            </a:r>
            <a:r>
              <a:rPr lang="en-US" dirty="0" smtClean="0">
                <a:solidFill>
                  <a:srgbClr val="FFFF00"/>
                </a:solidFill>
              </a:rPr>
              <a:t>similar</a:t>
            </a:r>
            <a:r>
              <a:rPr lang="en-US" dirty="0" smtClean="0"/>
              <a:t> to what happens when metamorphic rock is formed?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How was your fist </a:t>
            </a:r>
            <a:r>
              <a:rPr lang="en-US" dirty="0" smtClean="0">
                <a:solidFill>
                  <a:srgbClr val="FFFF00"/>
                </a:solidFill>
              </a:rPr>
              <a:t>different</a:t>
            </a:r>
            <a:r>
              <a:rPr lang="en-US" dirty="0" smtClean="0"/>
              <a:t>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How is the piece of the model you “</a:t>
            </a:r>
            <a:r>
              <a:rPr lang="en-US" dirty="0" err="1" smtClean="0"/>
              <a:t>metamorphized</a:t>
            </a:r>
            <a:r>
              <a:rPr lang="en-US" dirty="0" smtClean="0"/>
              <a:t>” </a:t>
            </a:r>
            <a:r>
              <a:rPr lang="en-US" dirty="0" smtClean="0">
                <a:solidFill>
                  <a:srgbClr val="FFFF00"/>
                </a:solidFill>
              </a:rPr>
              <a:t>different</a:t>
            </a:r>
            <a:r>
              <a:rPr lang="en-US" dirty="0" smtClean="0"/>
              <a:t> from the piece you cut of that wasn’t “</a:t>
            </a:r>
            <a:r>
              <a:rPr lang="en-US" dirty="0" err="1" smtClean="0"/>
              <a:t>metamorphized</a:t>
            </a:r>
            <a:r>
              <a:rPr lang="en-US" dirty="0" smtClean="0"/>
              <a:t>”?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Describe</a:t>
            </a:r>
            <a:r>
              <a:rPr lang="en-US" dirty="0" smtClean="0"/>
              <a:t> the metamorphic layers.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How</a:t>
            </a:r>
            <a:r>
              <a:rPr lang="en-US" dirty="0" smtClean="0"/>
              <a:t> do metamorphic rocks </a:t>
            </a:r>
            <a:r>
              <a:rPr lang="en-US" dirty="0" smtClean="0">
                <a:solidFill>
                  <a:srgbClr val="FFFF00"/>
                </a:solidFill>
              </a:rPr>
              <a:t>differ</a:t>
            </a:r>
            <a:r>
              <a:rPr lang="en-US" dirty="0" smtClean="0"/>
              <a:t> from igneous or sedimentary rocks?</a:t>
            </a:r>
          </a:p>
          <a:p>
            <a:pPr marL="550926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rial Narrow" pitchFamily="34" charset="0"/>
              </a:rPr>
              <a:t>Two Types (textures) of Metamorphic Rocks</a:t>
            </a:r>
            <a:endParaRPr lang="en-US" sz="4800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524001"/>
            <a:ext cx="3657600" cy="3810000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FF0000"/>
                </a:solidFill>
                <a:latin typeface="Arial Narrow" pitchFamily="34" charset="0"/>
              </a:rPr>
              <a:t>FOLIATED</a:t>
            </a:r>
          </a:p>
          <a:p>
            <a:pPr>
              <a:buNone/>
            </a:pPr>
            <a:r>
              <a:rPr lang="en-US" sz="3200" dirty="0" smtClean="0">
                <a:latin typeface="Arial Narrow" pitchFamily="34" charset="0"/>
              </a:rPr>
              <a:t>Rocks grains are </a:t>
            </a:r>
          </a:p>
          <a:p>
            <a:pPr>
              <a:buNone/>
            </a:pPr>
            <a:r>
              <a:rPr lang="en-US" sz="3200" dirty="0" smtClean="0">
                <a:latin typeface="Arial Narrow" pitchFamily="34" charset="0"/>
              </a:rPr>
              <a:t>arranged in parallel </a:t>
            </a:r>
          </a:p>
          <a:p>
            <a:pPr>
              <a:buNone/>
            </a:pPr>
            <a:r>
              <a:rPr lang="en-US" sz="3200" dirty="0" smtClean="0">
                <a:latin typeface="Arial Narrow" pitchFamily="34" charset="0"/>
              </a:rPr>
              <a:t>bands or layers</a:t>
            </a:r>
          </a:p>
          <a:p>
            <a:pPr>
              <a:buNone/>
            </a:pPr>
            <a:r>
              <a:rPr lang="en-US" sz="3200" dirty="0" smtClean="0">
                <a:latin typeface="Arial Narrow" pitchFamily="34" charset="0"/>
              </a:rPr>
              <a:t>Common examples:</a:t>
            </a:r>
          </a:p>
          <a:p>
            <a:pPr>
              <a:buNone/>
            </a:pPr>
            <a:r>
              <a:rPr lang="en-US" sz="3200" dirty="0" smtClean="0">
                <a:latin typeface="Arial Narrow" pitchFamily="34" charset="0"/>
              </a:rPr>
              <a:t>Slate, gneiss, schist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524000"/>
            <a:ext cx="4495800" cy="3992563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FF0000"/>
                </a:solidFill>
                <a:latin typeface="Arial Narrow" pitchFamily="34" charset="0"/>
              </a:rPr>
              <a:t>NONFOLIATED</a:t>
            </a:r>
          </a:p>
          <a:p>
            <a:pPr>
              <a:buNone/>
            </a:pPr>
            <a:r>
              <a:rPr lang="en-US" sz="3200" dirty="0" smtClean="0">
                <a:latin typeface="Arial Narrow" pitchFamily="34" charset="0"/>
              </a:rPr>
              <a:t>Grains are arranged </a:t>
            </a:r>
          </a:p>
          <a:p>
            <a:pPr>
              <a:buNone/>
            </a:pPr>
            <a:r>
              <a:rPr lang="en-US" sz="3200" dirty="0" smtClean="0">
                <a:latin typeface="Arial Narrow" pitchFamily="34" charset="0"/>
              </a:rPr>
              <a:t>randomly.</a:t>
            </a:r>
          </a:p>
          <a:p>
            <a:pPr>
              <a:buNone/>
            </a:pPr>
            <a:r>
              <a:rPr lang="en-US" sz="3200" dirty="0" smtClean="0">
                <a:latin typeface="Arial Narrow" pitchFamily="34" charset="0"/>
              </a:rPr>
              <a:t>Common examples:</a:t>
            </a:r>
          </a:p>
          <a:p>
            <a:pPr>
              <a:buNone/>
            </a:pPr>
            <a:r>
              <a:rPr lang="en-US" sz="3200" dirty="0" smtClean="0">
                <a:latin typeface="Arial Narrow" pitchFamily="34" charset="0"/>
              </a:rPr>
              <a:t>Marble, quartzite</a:t>
            </a:r>
            <a:endParaRPr lang="en-US" sz="3200" dirty="0">
              <a:latin typeface="Arial Narrow" pitchFamily="34" charset="0"/>
            </a:endParaRPr>
          </a:p>
        </p:txBody>
      </p:sp>
      <p:pic>
        <p:nvPicPr>
          <p:cNvPr id="6" name="Picture 5" descr="banding pattern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105400"/>
            <a:ext cx="2954702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quartzite meta nonfoliat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126" y="4648201"/>
            <a:ext cx="2989474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300" dirty="0" smtClean="0">
                <a:solidFill>
                  <a:srgbClr val="FFFF00"/>
                </a:solidFill>
                <a:latin typeface="Arial Narrow" pitchFamily="34" charset="0"/>
              </a:rPr>
              <a:t>Non-foliated</a:t>
            </a:r>
            <a:r>
              <a:rPr lang="en-US" dirty="0" smtClean="0">
                <a:latin typeface="Arial Narrow" pitchFamily="34" charset="0"/>
              </a:rPr>
              <a:t> Metamorphic Rocks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4" name="Content Placeholder 3" descr="marble nonfoliated met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76310">
            <a:off x="662179" y="1971220"/>
            <a:ext cx="350362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quartzite meta nonfoliat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5322">
            <a:off x="5072839" y="1688954"/>
            <a:ext cx="3541999" cy="3017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38200" y="3048000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MARBLE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2971800"/>
            <a:ext cx="414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qUARTZITE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2011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With pressure, </a:t>
            </a:r>
            <a:r>
              <a:rPr lang="en-US" sz="3600" dirty="0" smtClean="0">
                <a:solidFill>
                  <a:srgbClr val="FFFF00"/>
                </a:solidFill>
              </a:rPr>
              <a:t>granite</a:t>
            </a:r>
            <a:r>
              <a:rPr lang="en-US" sz="3600" dirty="0" smtClean="0"/>
              <a:t> becomes </a:t>
            </a:r>
            <a:r>
              <a:rPr lang="en-US" sz="3600" dirty="0" smtClean="0">
                <a:solidFill>
                  <a:srgbClr val="FFFF00"/>
                </a:solidFill>
              </a:rPr>
              <a:t>gneiss</a:t>
            </a:r>
            <a:r>
              <a:rPr lang="en-US" sz="3600" dirty="0" smtClean="0"/>
              <a:t> (</a:t>
            </a:r>
            <a:r>
              <a:rPr lang="en-US" sz="3600" dirty="0" smtClean="0">
                <a:solidFill>
                  <a:srgbClr val="FFFF00"/>
                </a:solidFill>
              </a:rPr>
              <a:t>foliated rock</a:t>
            </a:r>
            <a:r>
              <a:rPr lang="en-US" sz="3600" dirty="0" smtClean="0"/>
              <a:t>). Igneous rock is changed to a metamorphic rock.</a:t>
            </a:r>
            <a:endParaRPr lang="en-US" sz="3600" dirty="0"/>
          </a:p>
        </p:txBody>
      </p:sp>
      <p:pic>
        <p:nvPicPr>
          <p:cNvPr id="5" name="Content Placeholder 4" descr="granite vs gnei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361880"/>
            <a:ext cx="4343400" cy="411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 descr="gneis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4572000"/>
            <a:ext cx="2514600" cy="2239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g diorit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905000"/>
            <a:ext cx="2590800" cy="2321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urved Left Arrow 8"/>
          <p:cNvSpPr/>
          <p:nvPr/>
        </p:nvSpPr>
        <p:spPr>
          <a:xfrm>
            <a:off x="7391400" y="3048000"/>
            <a:ext cx="1447800" cy="228600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Rock Texture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Texture involves 3 components:</a:t>
            </a:r>
          </a:p>
          <a:p>
            <a:pPr marL="550926" indent="-514350">
              <a:buAutoNum type="arabicParenR"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Grain size</a:t>
            </a:r>
          </a:p>
          <a:p>
            <a:pPr marL="550926" indent="-514350">
              <a:buAutoNum type="arabicParenR"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Grain shape</a:t>
            </a:r>
          </a:p>
          <a:p>
            <a:pPr marL="550926" indent="-514350">
              <a:buAutoNum type="arabicParenR"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Grain pattern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5" descr="fine grained siltst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52400"/>
            <a:ext cx="234315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g coarse grained grani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52400"/>
            <a:ext cx="2466667" cy="18476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jagged gra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917531" y="2226469"/>
            <a:ext cx="1752600" cy="2176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rounded grain shap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2514600"/>
            <a:ext cx="2609524" cy="1752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banding grain patter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47244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ig diorit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4724400"/>
            <a:ext cx="2466667" cy="18476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91000" y="1600200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Fine grained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1524000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Coarse grained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3962400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Rounded grains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3886200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Jagged grains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248400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Nonbanded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6172200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banded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rial Narrow" pitchFamily="34" charset="0"/>
              </a:rPr>
              <a:t>Increasing pressure causes greater foliation</a:t>
            </a:r>
            <a:endParaRPr lang="en-US" sz="4800" dirty="0">
              <a:latin typeface="Arial Narrow" pitchFamily="34" charset="0"/>
            </a:endParaRPr>
          </a:p>
        </p:txBody>
      </p:sp>
      <p:pic>
        <p:nvPicPr>
          <p:cNvPr id="5" name="Content Placeholder 4" descr="types of foliatio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590800"/>
            <a:ext cx="8991600" cy="410482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62000" y="1447800"/>
            <a:ext cx="7696200" cy="1219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Increasing Pressure</a:t>
            </a:r>
            <a:endParaRPr lang="en-US" sz="32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ypes of foliatio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153400" cy="3124200"/>
          </a:xfrm>
        </p:spPr>
      </p:pic>
      <p:pic>
        <p:nvPicPr>
          <p:cNvPr id="6" name="Content Placeholder 5" descr="slate fine grained foli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4600" y="4419600"/>
            <a:ext cx="2209800" cy="1827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schist foliated m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343400"/>
            <a:ext cx="2390775" cy="1914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foliated meta rock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4419600"/>
            <a:ext cx="1981200" cy="18476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SHAL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495800"/>
            <a:ext cx="2238067" cy="18476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57200" y="3886200"/>
            <a:ext cx="166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SHALE</a:t>
            </a:r>
            <a:endParaRPr lang="en-US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3886200"/>
            <a:ext cx="1608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SLATE</a:t>
            </a:r>
            <a:endParaRPr lang="en-US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3886200"/>
            <a:ext cx="1599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oper Black" pitchFamily="18" charset="0"/>
              </a:rPr>
              <a:t>SCHIST</a:t>
            </a:r>
            <a:endParaRPr lang="en-US" sz="28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388620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ooper Black" pitchFamily="18" charset="0"/>
              </a:rPr>
              <a:t>GNEISS</a:t>
            </a:r>
            <a:endParaRPr lang="en-US" sz="28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1524000" y="5943600"/>
            <a:ext cx="2057400" cy="9144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3962400" y="5867400"/>
            <a:ext cx="2057400" cy="8382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6400800" y="5867400"/>
            <a:ext cx="1981200" cy="8382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0074376">
            <a:off x="-9260" y="5041111"/>
            <a:ext cx="2663626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SEDIMENTARY ROCK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Index Minerals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Some minerals, such as </a:t>
            </a:r>
            <a:r>
              <a:rPr lang="en-US" dirty="0" smtClean="0">
                <a:solidFill>
                  <a:srgbClr val="FFFF00"/>
                </a:solidFill>
              </a:rPr>
              <a:t>quartz</a:t>
            </a:r>
            <a:r>
              <a:rPr lang="en-US" dirty="0" smtClean="0"/>
              <a:t>, can form at many </a:t>
            </a:r>
            <a:r>
              <a:rPr lang="en-US" dirty="0" smtClean="0">
                <a:solidFill>
                  <a:srgbClr val="FFFF00"/>
                </a:solidFill>
              </a:rPr>
              <a:t>different temperatures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Other minerals, such as </a:t>
            </a:r>
            <a:r>
              <a:rPr lang="en-US" dirty="0" smtClean="0">
                <a:solidFill>
                  <a:srgbClr val="00B0F0"/>
                </a:solidFill>
              </a:rPr>
              <a:t>garnet</a:t>
            </a:r>
            <a:r>
              <a:rPr lang="en-US" dirty="0" smtClean="0"/>
              <a:t>, form only at </a:t>
            </a:r>
            <a:r>
              <a:rPr lang="en-US" dirty="0" smtClean="0">
                <a:solidFill>
                  <a:srgbClr val="00B0F0"/>
                </a:solidFill>
              </a:rPr>
              <a:t>certain temperatures and pressures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Therefore, rocks that contain minerals like garnet probably also formed at those temperatures and pressures and  are called </a:t>
            </a:r>
            <a:r>
              <a:rPr lang="en-US" dirty="0" smtClean="0">
                <a:solidFill>
                  <a:srgbClr val="FFFF00"/>
                </a:solidFill>
              </a:rPr>
              <a:t>index minerals.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Index minerals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can indicate </a:t>
            </a:r>
            <a:r>
              <a:rPr lang="en-US" dirty="0" smtClean="0"/>
              <a:t>the temperature and pressure or depth at which a rock formed.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Two</a:t>
            </a:r>
            <a:r>
              <a:rPr lang="en-US" dirty="0" smtClean="0"/>
              <a:t> ways rock can go through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5257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Regional metamorphism </a:t>
            </a:r>
            <a:r>
              <a:rPr lang="en-US" dirty="0" smtClean="0"/>
              <a:t>– high pressures and temperatures cause the rock in a large area to change. It can happen where </a:t>
            </a:r>
            <a:r>
              <a:rPr lang="en-US" dirty="0" smtClean="0">
                <a:solidFill>
                  <a:srgbClr val="FFFF00"/>
                </a:solidFill>
              </a:rPr>
              <a:t>rock is buried</a:t>
            </a:r>
            <a:r>
              <a:rPr lang="en-US" dirty="0" smtClean="0"/>
              <a:t> deep below the surface or at </a:t>
            </a:r>
            <a:r>
              <a:rPr lang="en-US" dirty="0" smtClean="0">
                <a:solidFill>
                  <a:srgbClr val="FFFF00"/>
                </a:solidFill>
              </a:rPr>
              <a:t>convergent boundaries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regional_me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133600"/>
            <a:ext cx="21717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Two</a:t>
            </a:r>
            <a:r>
              <a:rPr lang="en-US" dirty="0" smtClean="0"/>
              <a:t> ways rock can go through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Contact metamorphism </a:t>
            </a:r>
            <a:r>
              <a:rPr lang="en-US" dirty="0" smtClean="0"/>
              <a:t>– rock is heated by nearby </a:t>
            </a:r>
            <a:r>
              <a:rPr lang="en-US" dirty="0" smtClean="0">
                <a:solidFill>
                  <a:srgbClr val="FFFF00"/>
                </a:solidFill>
              </a:rPr>
              <a:t>magma</a:t>
            </a:r>
            <a:r>
              <a:rPr lang="en-US" dirty="0" smtClean="0"/>
              <a:t>. The nearer  the rock is to the magma, the more changes occur.</a:t>
            </a:r>
          </a:p>
          <a:p>
            <a:pPr marL="550926" indent="-514350">
              <a:buNone/>
            </a:pPr>
            <a:endParaRPr lang="en-US" dirty="0" smtClean="0"/>
          </a:p>
        </p:txBody>
      </p:sp>
      <p:pic>
        <p:nvPicPr>
          <p:cNvPr id="4" name="Picture 3" descr="contact metamor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047999"/>
            <a:ext cx="5181600" cy="375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Arial Narrow" pitchFamily="34" charset="0"/>
              </a:rPr>
              <a:t>USES OF METAMORPHIC ROCK</a:t>
            </a:r>
            <a:endParaRPr lang="en-US" sz="4800" dirty="0">
              <a:latin typeface="Arial Narrow" pitchFamily="34" charset="0"/>
            </a:endParaRPr>
          </a:p>
        </p:txBody>
      </p:sp>
      <p:pic>
        <p:nvPicPr>
          <p:cNvPr id="4" name="Content Placeholder 3" descr="linc mem mar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3200400"/>
            <a:ext cx="4191000" cy="349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david statue mar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5825">
            <a:off x="379861" y="3410994"/>
            <a:ext cx="2514600" cy="3204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 descr="marble headston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87106">
            <a:off x="5474009" y="1088141"/>
            <a:ext cx="3219124" cy="2161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 descr="roman coliseum marb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52827">
            <a:off x="1145999" y="1184398"/>
            <a:ext cx="3733800" cy="2351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676400" y="2590800"/>
            <a:ext cx="5703521" cy="1604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bliqueBottom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60000" dist="29997" dir="5400000" sy="-100000" algn="bl" rotWithShape="0"/>
                </a:effectLst>
              </a:rPr>
              <a:t>All MARBLE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World’s Largest Marble Quarry</a:t>
            </a:r>
            <a:br>
              <a:rPr lang="en-U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Tate, GA</a:t>
            </a:r>
            <a:endParaRPr lang="en-U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marble qua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51054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marble quarry tate 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590800"/>
            <a:ext cx="356266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Uses of SLATE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slate roofing ti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47250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late chalkboar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81000"/>
            <a:ext cx="3181076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slate floo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0480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ock ba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352800"/>
            <a:ext cx="4487091" cy="3200400"/>
          </a:xfrm>
        </p:spPr>
      </p:pic>
      <p:sp>
        <p:nvSpPr>
          <p:cNvPr id="4" name="Rectangle 3"/>
          <p:cNvSpPr/>
          <p:nvPr/>
        </p:nvSpPr>
        <p:spPr>
          <a:xfrm>
            <a:off x="1066800" y="1828800"/>
            <a:ext cx="6400800" cy="1752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Rock Cycle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Rock Cycle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3200" dirty="0" smtClean="0"/>
              <a:t>Where did you spend the most time?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200" dirty="0" smtClean="0"/>
              <a:t>Why is the rock cycle called a cycle?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200" dirty="0" smtClean="0"/>
              <a:t>Why did everyone not follow the same path?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200" dirty="0" smtClean="0"/>
              <a:t>How does a rock become Igneous? Sedimentary? Metamorphic?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200" dirty="0" smtClean="0"/>
              <a:t>Where are rocks being born and transformed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Britannic Bold" pitchFamily="34" charset="0"/>
              </a:rPr>
              <a:t>Three Groups of Rocks</a:t>
            </a:r>
            <a:endParaRPr lang="en-US" sz="4800" b="1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657600" cy="5562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92D050"/>
                </a:solidFill>
              </a:rPr>
              <a:t>Igneous</a:t>
            </a:r>
            <a:r>
              <a:rPr lang="en-US" dirty="0" smtClean="0"/>
              <a:t> – form from the cooling of magma or lava</a:t>
            </a:r>
          </a:p>
          <a:p>
            <a:r>
              <a:rPr lang="en-US" b="1" u="sng" dirty="0" smtClean="0">
                <a:solidFill>
                  <a:srgbClr val="00B0F0"/>
                </a:solidFill>
              </a:rPr>
              <a:t>Sedimentary</a:t>
            </a:r>
            <a:r>
              <a:rPr lang="en-US" dirty="0" smtClean="0"/>
              <a:t> – form when particles of rocks are pressed &amp; cemented together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Metamorphic</a:t>
            </a:r>
            <a:r>
              <a:rPr lang="en-US" dirty="0" smtClean="0"/>
              <a:t> – when existing rocks are changed by heat, pressure, or chemical reactions.</a:t>
            </a:r>
            <a:endParaRPr lang="en-US" dirty="0"/>
          </a:p>
        </p:txBody>
      </p:sp>
      <p:pic>
        <p:nvPicPr>
          <p:cNvPr id="6" name="Picture 5" descr="sed rock for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895600"/>
            <a:ext cx="2209800" cy="1952625"/>
          </a:xfrm>
          <a:prstGeom prst="rect">
            <a:avLst/>
          </a:prstGeom>
        </p:spPr>
      </p:pic>
      <p:pic>
        <p:nvPicPr>
          <p:cNvPr id="8" name="Content Placeholder 7" descr="igneous rocks for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990600"/>
            <a:ext cx="3429000" cy="1752600"/>
          </a:xfrm>
        </p:spPr>
      </p:pic>
      <p:pic>
        <p:nvPicPr>
          <p:cNvPr id="9" name="Picture 8" descr="meta rock form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953000"/>
            <a:ext cx="3352800" cy="1752600"/>
          </a:xfrm>
          <a:prstGeom prst="rect">
            <a:avLst/>
          </a:prstGeom>
        </p:spPr>
      </p:pic>
      <p:sp>
        <p:nvSpPr>
          <p:cNvPr id="10" name="Notched Right Arrow 9"/>
          <p:cNvSpPr/>
          <p:nvPr/>
        </p:nvSpPr>
        <p:spPr>
          <a:xfrm>
            <a:off x="3810000" y="1752600"/>
            <a:ext cx="1371600" cy="45720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3962400" y="3657600"/>
            <a:ext cx="1371600" cy="457200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3810000" y="5486400"/>
            <a:ext cx="1524000" cy="4572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Rock Cycle 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486400"/>
          </a:xfrm>
        </p:spPr>
        <p:txBody>
          <a:bodyPr>
            <a:normAutofit/>
          </a:bodyPr>
          <a:lstStyle/>
          <a:p>
            <a:pPr marL="550926" indent="-514350">
              <a:buAutoNum type="arabicPeriod" startAt="5"/>
            </a:pPr>
            <a:r>
              <a:rPr lang="en-US" sz="3200" dirty="0" smtClean="0"/>
              <a:t>Where are rocks being born and transformed today?</a:t>
            </a:r>
          </a:p>
          <a:p>
            <a:pPr marL="550926" indent="-514350">
              <a:buAutoNum type="arabicPeriod" startAt="5"/>
            </a:pPr>
            <a:r>
              <a:rPr lang="en-US" sz="3200" dirty="0" smtClean="0"/>
              <a:t>How much of the rock cycle can be observed? How much must be inferred?</a:t>
            </a:r>
          </a:p>
          <a:p>
            <a:pPr marL="550926" indent="-514350">
              <a:buAutoNum type="arabicPeriod" startAt="5"/>
            </a:pPr>
            <a:r>
              <a:rPr lang="en-US" sz="3200" dirty="0" smtClean="0"/>
              <a:t>How are people affected by movement of Earth material through the rock cycle?</a:t>
            </a:r>
          </a:p>
          <a:p>
            <a:pPr marL="550926" indent="-514350">
              <a:buAutoNum type="arabicPeriod" startAt="5"/>
            </a:pPr>
            <a:r>
              <a:rPr lang="en-US" sz="3200" dirty="0" smtClean="0"/>
              <a:t> </a:t>
            </a:r>
            <a:r>
              <a:rPr lang="en-US" sz="3200" dirty="0" smtClean="0"/>
              <a:t>If each step of our rock cycle game was 200,000 years, what was the time period represented in the game?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 Rock Cycle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0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It is a series of processes</a:t>
            </a:r>
          </a:p>
          <a:p>
            <a:pPr>
              <a:buNone/>
            </a:pPr>
            <a:r>
              <a:rPr lang="en-US" dirty="0" smtClean="0"/>
              <a:t>in the earth’s crust, mantle</a:t>
            </a:r>
          </a:p>
          <a:p>
            <a:pPr>
              <a:buNone/>
            </a:pPr>
            <a:r>
              <a:rPr lang="en-US" dirty="0" smtClean="0"/>
              <a:t>and on the earth’s surface</a:t>
            </a:r>
          </a:p>
          <a:p>
            <a:pPr>
              <a:buNone/>
            </a:pPr>
            <a:r>
              <a:rPr lang="en-US" dirty="0" smtClean="0"/>
              <a:t>that SLOWLY change </a:t>
            </a:r>
          </a:p>
          <a:p>
            <a:pPr>
              <a:buNone/>
            </a:pPr>
            <a:r>
              <a:rPr lang="en-US" dirty="0" smtClean="0"/>
              <a:t>rocks from one kind to</a:t>
            </a:r>
          </a:p>
          <a:p>
            <a:pPr>
              <a:buNone/>
            </a:pPr>
            <a:r>
              <a:rPr lang="en-US" dirty="0" smtClean="0"/>
              <a:t>another.</a:t>
            </a:r>
          </a:p>
          <a:p>
            <a:pPr>
              <a:buNone/>
            </a:pPr>
            <a:r>
              <a:rPr lang="en-US" dirty="0" smtClean="0"/>
              <a:t>Click on the link for a Rock Cycle </a:t>
            </a:r>
            <a:r>
              <a:rPr lang="en-US" dirty="0" smtClean="0">
                <a:hlinkClick r:id="rId2"/>
              </a:rPr>
              <a:t>animation</a:t>
            </a:r>
            <a:endParaRPr lang="en-US" dirty="0" smtClean="0"/>
          </a:p>
        </p:txBody>
      </p:sp>
      <p:pic>
        <p:nvPicPr>
          <p:cNvPr id="4" name="Picture 3" descr="rock cyc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143000"/>
            <a:ext cx="42672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ck cycl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382000" cy="6201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This is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the correct answer!</a:t>
            </a:r>
            <a:endParaRPr lang="en-US" dirty="0"/>
          </a:p>
        </p:txBody>
      </p:sp>
      <p:pic>
        <p:nvPicPr>
          <p:cNvPr id="5" name="Content Placeholder 4" descr="3types of rock carto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381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Igneous Rocks Form?</a:t>
            </a:r>
            <a:br>
              <a:rPr lang="en-US" dirty="0" smtClean="0"/>
            </a:br>
            <a:r>
              <a:rPr lang="en-US" dirty="0" smtClean="0"/>
              <a:t>First rocks must melt into Lava/Magma!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Increase in Temperature </a:t>
            </a:r>
            <a:r>
              <a:rPr lang="en-US" dirty="0" smtClean="0"/>
              <a:t>– rocks melt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Decrease in Pressure </a:t>
            </a:r>
            <a:r>
              <a:rPr lang="en-US" dirty="0" smtClean="0"/>
              <a:t>– hot rock can remain solid if it is under high pressure deep within the Earth. When hot rock rises to the surface, the pressure goes down and rocks can melt.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Addition of Fluids</a:t>
            </a:r>
            <a:r>
              <a:rPr lang="en-US" dirty="0" smtClean="0"/>
              <a:t> – when fluids, such as water, mix with rock, the melting temperature of the rock decreases and the rock can melt.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92D050"/>
                </a:solidFill>
                <a:latin typeface="Britannic Bold" pitchFamily="34" charset="0"/>
              </a:rPr>
              <a:t>IGNEOUS ROCKS</a:t>
            </a:r>
            <a:endParaRPr lang="en-US" sz="5400" dirty="0">
              <a:solidFill>
                <a:srgbClr val="92D05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Igneous rocks are classified according to their origin, texture, and mineral composition.</a:t>
            </a:r>
          </a:p>
          <a:p>
            <a:r>
              <a:rPr lang="en-US" b="1" u="sng" dirty="0" smtClean="0"/>
              <a:t>ORIGIN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92D050"/>
                </a:solidFill>
              </a:rPr>
              <a:t>Extrusive</a:t>
            </a:r>
            <a:r>
              <a:rPr lang="en-US" dirty="0" smtClean="0"/>
              <a:t> – formed from lava that has erupted (outside-”exit”).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92D050"/>
                </a:solidFill>
              </a:rPr>
              <a:t>Intrusive</a:t>
            </a:r>
            <a:r>
              <a:rPr lang="en-US" dirty="0" smtClean="0"/>
              <a:t> – formed when magma hardens under the earth’s surface (inside).</a:t>
            </a:r>
            <a:endParaRPr lang="en-US" dirty="0"/>
          </a:p>
        </p:txBody>
      </p:sp>
      <p:pic>
        <p:nvPicPr>
          <p:cNvPr id="5" name="Content Placeholder 4" descr="ig lava flow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167377"/>
            <a:ext cx="2286000" cy="1423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extrusive igneous rocks volc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524000"/>
            <a:ext cx="22860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g basalt extrus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8288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g granite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4038600"/>
            <a:ext cx="325539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010400" y="2895600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Basalt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5943600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Granite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0702" y="4648200"/>
            <a:ext cx="2443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Most common</a:t>
            </a:r>
          </a:p>
          <a:p>
            <a:r>
              <a:rPr lang="en-US" sz="2800" dirty="0" smtClean="0"/>
              <a:t>Intrusive rock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1905000"/>
            <a:ext cx="235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Most common </a:t>
            </a:r>
          </a:p>
          <a:p>
            <a:r>
              <a:rPr lang="en-US" sz="2400" b="1" dirty="0" smtClean="0">
                <a:solidFill>
                  <a:srgbClr val="92D050"/>
                </a:solidFill>
              </a:rPr>
              <a:t>Extrusive rock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Magma/Lava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Different compositions of lava or magma determine the types of igneous rocks formed. </a:t>
            </a:r>
          </a:p>
          <a:p>
            <a:r>
              <a:rPr lang="en-US" dirty="0" smtClean="0"/>
              <a:t>Magma that contains sodium, potassium, and aluminum will form light colored called </a:t>
            </a:r>
            <a:r>
              <a:rPr lang="en-US" dirty="0" err="1" smtClean="0">
                <a:solidFill>
                  <a:srgbClr val="FFFF00"/>
                </a:solidFill>
              </a:rPr>
              <a:t>Felsic</a:t>
            </a:r>
            <a:r>
              <a:rPr lang="en-US" dirty="0" smtClean="0"/>
              <a:t> rocks such as </a:t>
            </a:r>
            <a:r>
              <a:rPr lang="en-US" sz="3200" b="1" u="sng" dirty="0" smtClean="0">
                <a:solidFill>
                  <a:srgbClr val="00B0F0"/>
                </a:solidFill>
              </a:rPr>
              <a:t>granite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the magma is high in iron, magnesium and calcium will form dark colored rocks called </a:t>
            </a:r>
            <a:r>
              <a:rPr lang="en-US" dirty="0" err="1" smtClean="0">
                <a:solidFill>
                  <a:srgbClr val="FFFF00"/>
                </a:solidFill>
              </a:rPr>
              <a:t>Mafic</a:t>
            </a:r>
            <a:r>
              <a:rPr lang="en-US" dirty="0" smtClean="0"/>
              <a:t> such as </a:t>
            </a:r>
            <a:r>
              <a:rPr lang="en-US" sz="3200" b="1" u="sng" dirty="0" smtClean="0">
                <a:solidFill>
                  <a:srgbClr val="FF0000"/>
                </a:solidFill>
              </a:rPr>
              <a:t>basalt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ig basalt extrus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7244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g granit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572000"/>
            <a:ext cx="2466667" cy="184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Bent Arrow 7"/>
          <p:cNvSpPr/>
          <p:nvPr/>
        </p:nvSpPr>
        <p:spPr>
          <a:xfrm rot="5687174">
            <a:off x="7662870" y="4081648"/>
            <a:ext cx="835485" cy="980703"/>
          </a:xfrm>
          <a:prstGeom prst="bentArrow">
            <a:avLst>
              <a:gd name="adj1" fmla="val 20306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362200" y="5638800"/>
            <a:ext cx="2286000" cy="1066800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21714</TotalTime>
  <Words>1573</Words>
  <Application>Microsoft Office PowerPoint</Application>
  <PresentationFormat>On-screen Show (4:3)</PresentationFormat>
  <Paragraphs>219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Technic</vt:lpstr>
      <vt:lpstr>Rocks</vt:lpstr>
      <vt:lpstr>Classifying rocks</vt:lpstr>
      <vt:lpstr>Rock color</vt:lpstr>
      <vt:lpstr>Rock Texture</vt:lpstr>
      <vt:lpstr>Three Groups of Rocks</vt:lpstr>
      <vt:lpstr>This is NOT the correct answer!</vt:lpstr>
      <vt:lpstr>How do Igneous Rocks Form? First rocks must melt into Lava/Magma!</vt:lpstr>
      <vt:lpstr>IGNEOUS ROCKS</vt:lpstr>
      <vt:lpstr>Types of Magma/Lava</vt:lpstr>
      <vt:lpstr>Extrusive vs. Intrusive</vt:lpstr>
      <vt:lpstr>Uses of Igneous Rock</vt:lpstr>
      <vt:lpstr>Borax Experiment</vt:lpstr>
      <vt:lpstr>SEDIMENTARY ROCKS</vt:lpstr>
      <vt:lpstr>From Sediment to Rock</vt:lpstr>
      <vt:lpstr>Sedimentary rock formation</vt:lpstr>
      <vt:lpstr>Slide 16</vt:lpstr>
      <vt:lpstr>Formation under water The most noticeable feature of sedimentary rocks are layers called strata. Stratification is the process in which sedimentary rocks are arranged in layers. </vt:lpstr>
      <vt:lpstr>Three Major Types of Sedimentary Rocks</vt:lpstr>
      <vt:lpstr>CLASTIC SEDIMENTARY ROCKS</vt:lpstr>
      <vt:lpstr>ORGANIC SEDIMENTARY ROCKS</vt:lpstr>
      <vt:lpstr>The formation of COAL</vt:lpstr>
      <vt:lpstr>Coal is made from once living plants &amp; animals.</vt:lpstr>
      <vt:lpstr>Limestone is formed from corals, and other sea animals.</vt:lpstr>
      <vt:lpstr>Limestone formations</vt:lpstr>
      <vt:lpstr>More limestone formations</vt:lpstr>
      <vt:lpstr>Chemical Sedimentary Rocks</vt:lpstr>
      <vt:lpstr>Slide 27</vt:lpstr>
      <vt:lpstr>Coral Reefs are responsible for much of the limestone on earth.</vt:lpstr>
      <vt:lpstr>Ancient Coral Reef vs. Living Coral Reef</vt:lpstr>
      <vt:lpstr>Sedimentary Rock Experiment</vt:lpstr>
      <vt:lpstr>Sedimentary Rock Experiment</vt:lpstr>
      <vt:lpstr>METAMORPHIC ROCKS</vt:lpstr>
      <vt:lpstr>Stories in Stone - Metamorphic</vt:lpstr>
      <vt:lpstr>Metamorphic Rock Experiment </vt:lpstr>
      <vt:lpstr>Two Types (textures) of Metamorphic Rocks</vt:lpstr>
      <vt:lpstr>Slide 36</vt:lpstr>
      <vt:lpstr>Slide 37</vt:lpstr>
      <vt:lpstr>Non-foliated Metamorphic Rocks</vt:lpstr>
      <vt:lpstr>With pressure, granite becomes gneiss (foliated rock). Igneous rock is changed to a metamorphic rock.</vt:lpstr>
      <vt:lpstr>Increasing pressure causes greater foliation</vt:lpstr>
      <vt:lpstr>Slide 41</vt:lpstr>
      <vt:lpstr>Index Minerals</vt:lpstr>
      <vt:lpstr>Two ways rock can go through Metamorphism</vt:lpstr>
      <vt:lpstr>Two ways rock can go through Metamorphism</vt:lpstr>
      <vt:lpstr>USES OF METAMORPHIC ROCK</vt:lpstr>
      <vt:lpstr>World’s Largest Marble Quarry Tate, GA</vt:lpstr>
      <vt:lpstr>Uses of SLATE</vt:lpstr>
      <vt:lpstr>Slide 48</vt:lpstr>
      <vt:lpstr>Rock Cycle Simulation</vt:lpstr>
      <vt:lpstr>Rock Cycle Simulation </vt:lpstr>
      <vt:lpstr>The Rock Cycle</vt:lpstr>
      <vt:lpstr>Slide 52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</dc:title>
  <dc:creator>jluckey</dc:creator>
  <cp:lastModifiedBy>BUDYNASDR</cp:lastModifiedBy>
  <cp:revision>610</cp:revision>
  <dcterms:created xsi:type="dcterms:W3CDTF">2011-06-27T17:49:16Z</dcterms:created>
  <dcterms:modified xsi:type="dcterms:W3CDTF">2013-01-24T13:10:59Z</dcterms:modified>
</cp:coreProperties>
</file>